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Bricolage Grotesque"/>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5" roundtripDataSignature="AMtx7miBfPhPTtQPEUPM0Oxl8le0hmAC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BricolageGrotesque-bold.fntdata"/><Relationship Id="rId23" Type="http://schemas.openxmlformats.org/officeDocument/2006/relationships/font" Target="fonts/BricolageGrotesq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8bf0306cd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e8bf0306cd_4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8bf0306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e8bf0306c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8bf0306cd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e8bf0306cd_4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8bf0306cd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e8bf0306cd_4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8bf0306c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e8bf0306cd_4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83" name="Shape 83"/>
        <p:cNvGrpSpPr/>
        <p:nvPr/>
      </p:nvGrpSpPr>
      <p:grpSpPr>
        <a:xfrm>
          <a:off x="0" y="0"/>
          <a:ext cx="0" cy="0"/>
          <a:chOff x="0" y="0"/>
          <a:chExt cx="0" cy="0"/>
        </a:xfrm>
      </p:grpSpPr>
      <p:sp>
        <p:nvSpPr>
          <p:cNvPr id="84" name="Google Shape;84;p1"/>
          <p:cNvSpPr/>
          <p:nvPr/>
        </p:nvSpPr>
        <p:spPr>
          <a:xfrm>
            <a:off x="-6975613" y="-11188158"/>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3">
              <a:alphaModFix/>
            </a:blip>
            <a:stretch>
              <a:fillRect b="0" l="0" r="0" t="0"/>
            </a:stretch>
          </a:blipFill>
          <a:ln>
            <a:noFill/>
          </a:ln>
        </p:spPr>
      </p:sp>
      <p:sp>
        <p:nvSpPr>
          <p:cNvPr id="85" name="Google Shape;85;p1"/>
          <p:cNvSpPr/>
          <p:nvPr/>
        </p:nvSpPr>
        <p:spPr>
          <a:xfrm>
            <a:off x="6409378" y="5354986"/>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8785429" y="-5529202"/>
            <a:ext cx="16521545" cy="16521545"/>
          </a:xfrm>
          <a:custGeom>
            <a:rect b="b" l="l" r="r" t="t"/>
            <a:pathLst>
              <a:path extrusionOk="0" h="16521545" w="16521545">
                <a:moveTo>
                  <a:pt x="0" y="0"/>
                </a:moveTo>
                <a:lnTo>
                  <a:pt x="16521546" y="0"/>
                </a:lnTo>
                <a:lnTo>
                  <a:pt x="16521546" y="16521545"/>
                </a:lnTo>
                <a:lnTo>
                  <a:pt x="0" y="16521545"/>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3979662" y="943172"/>
            <a:ext cx="10328676" cy="8400657"/>
          </a:xfrm>
          <a:custGeom>
            <a:rect b="b" l="l" r="r" t="t"/>
            <a:pathLst>
              <a:path extrusionOk="0" h="8400657" w="10328676">
                <a:moveTo>
                  <a:pt x="0" y="0"/>
                </a:moveTo>
                <a:lnTo>
                  <a:pt x="10328676" y="0"/>
                </a:lnTo>
                <a:lnTo>
                  <a:pt x="10328676" y="8400656"/>
                </a:lnTo>
                <a:lnTo>
                  <a:pt x="0" y="8400656"/>
                </a:lnTo>
                <a:lnTo>
                  <a:pt x="0" y="0"/>
                </a:lnTo>
                <a:close/>
              </a:path>
            </a:pathLst>
          </a:custGeom>
          <a:blipFill rotWithShape="1">
            <a:blip r:embed="rId6">
              <a:alphaModFix/>
            </a:blip>
            <a:stretch>
              <a:fillRect b="0" l="0" r="0" t="0"/>
            </a:stretch>
          </a:blipFill>
          <a:ln>
            <a:noFill/>
          </a:ln>
        </p:spPr>
      </p:sp>
      <p:sp>
        <p:nvSpPr>
          <p:cNvPr id="88" name="Google Shape;88;p1"/>
          <p:cNvSpPr txBox="1"/>
          <p:nvPr/>
        </p:nvSpPr>
        <p:spPr>
          <a:xfrm>
            <a:off x="6635003" y="6018591"/>
            <a:ext cx="6682249" cy="51054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2000" u="none" cap="none" strike="noStrike">
                <a:solidFill>
                  <a:srgbClr val="FFFFFF"/>
                </a:solidFill>
                <a:latin typeface="Bricolage Grotesque"/>
                <a:ea typeface="Bricolage Grotesque"/>
                <a:cs typeface="Bricolage Grotesque"/>
                <a:sym typeface="Bricolage Grotesque"/>
              </a:rPr>
              <a:t>"Empowering Your Trading Journey: Explore, Trade, Thrive."</a:t>
            </a:r>
            <a:endParaRPr/>
          </a:p>
          <a:p>
            <a:pPr indent="0" lvl="0" marL="0" marR="0" rtl="0" algn="l">
              <a:lnSpc>
                <a:spcPct val="99000"/>
              </a:lnSpc>
              <a:spcBef>
                <a:spcPts val="0"/>
              </a:spcBef>
              <a:spcAft>
                <a:spcPts val="0"/>
              </a:spcAft>
              <a:buNone/>
            </a:pPr>
            <a:r>
              <a:t/>
            </a:r>
            <a:endParaRPr b="0" i="0" sz="2000" u="none" cap="none" strike="noStrike">
              <a:solidFill>
                <a:srgbClr val="FFFFFF"/>
              </a:solidFill>
              <a:latin typeface="Bricolage Grotesque"/>
              <a:ea typeface="Bricolage Grotesque"/>
              <a:cs typeface="Bricolage Grotesque"/>
              <a:sym typeface="Bricolage Grotesq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87" name="Shape 287"/>
        <p:cNvGrpSpPr/>
        <p:nvPr/>
      </p:nvGrpSpPr>
      <p:grpSpPr>
        <a:xfrm>
          <a:off x="0" y="0"/>
          <a:ext cx="0" cy="0"/>
          <a:chOff x="0" y="0"/>
          <a:chExt cx="0" cy="0"/>
        </a:xfrm>
      </p:grpSpPr>
      <p:sp>
        <p:nvSpPr>
          <p:cNvPr id="288" name="Google Shape;288;g2e8bf0306cd_4_68"/>
          <p:cNvSpPr/>
          <p:nvPr/>
        </p:nvSpPr>
        <p:spPr>
          <a:xfrm rot="-4021637">
            <a:off x="-744889" y="6531381"/>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289" name="Google Shape;289;g2e8bf0306cd_4_68"/>
          <p:cNvSpPr/>
          <p:nvPr/>
        </p:nvSpPr>
        <p:spPr>
          <a:xfrm>
            <a:off x="10483581" y="4788949"/>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290" name="Google Shape;290;g2e8bf0306cd_4_68"/>
          <p:cNvSpPr/>
          <p:nvPr/>
        </p:nvSpPr>
        <p:spPr>
          <a:xfrm rot="-4021637">
            <a:off x="14766882" y="-1582742"/>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pic>
        <p:nvPicPr>
          <p:cNvPr id="291" name="Google Shape;291;g2e8bf0306cd_4_68"/>
          <p:cNvPicPr preferRelativeResize="0"/>
          <p:nvPr/>
        </p:nvPicPr>
        <p:blipFill>
          <a:blip r:embed="rId5">
            <a:alphaModFix/>
          </a:blip>
          <a:stretch>
            <a:fillRect/>
          </a:stretch>
        </p:blipFill>
        <p:spPr>
          <a:xfrm>
            <a:off x="1668975" y="893650"/>
            <a:ext cx="15435451" cy="8682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95" name="Shape 295"/>
        <p:cNvGrpSpPr/>
        <p:nvPr/>
      </p:nvGrpSpPr>
      <p:grpSpPr>
        <a:xfrm>
          <a:off x="0" y="0"/>
          <a:ext cx="0" cy="0"/>
          <a:chOff x="0" y="0"/>
          <a:chExt cx="0" cy="0"/>
        </a:xfrm>
      </p:grpSpPr>
      <p:sp>
        <p:nvSpPr>
          <p:cNvPr id="296" name="Google Shape;296;g2e8bf0306cd_4_0"/>
          <p:cNvSpPr/>
          <p:nvPr/>
        </p:nvSpPr>
        <p:spPr>
          <a:xfrm rot="-4021637">
            <a:off x="-744889" y="6531381"/>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297" name="Google Shape;297;g2e8bf0306cd_4_0"/>
          <p:cNvSpPr/>
          <p:nvPr/>
        </p:nvSpPr>
        <p:spPr>
          <a:xfrm>
            <a:off x="10501856" y="4843774"/>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298" name="Google Shape;298;g2e8bf0306cd_4_0"/>
          <p:cNvSpPr/>
          <p:nvPr/>
        </p:nvSpPr>
        <p:spPr>
          <a:xfrm rot="-4021637">
            <a:off x="14766882" y="-1582742"/>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pic>
        <p:nvPicPr>
          <p:cNvPr id="299" name="Google Shape;299;g2e8bf0306cd_4_0"/>
          <p:cNvPicPr preferRelativeResize="0"/>
          <p:nvPr/>
        </p:nvPicPr>
        <p:blipFill>
          <a:blip r:embed="rId5">
            <a:alphaModFix/>
          </a:blip>
          <a:stretch>
            <a:fillRect/>
          </a:stretch>
        </p:blipFill>
        <p:spPr>
          <a:xfrm>
            <a:off x="1707150" y="1200925"/>
            <a:ext cx="14018050" cy="788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03" name="Shape 303"/>
        <p:cNvGrpSpPr/>
        <p:nvPr/>
      </p:nvGrpSpPr>
      <p:grpSpPr>
        <a:xfrm>
          <a:off x="0" y="0"/>
          <a:ext cx="0" cy="0"/>
          <a:chOff x="0" y="0"/>
          <a:chExt cx="0" cy="0"/>
        </a:xfrm>
      </p:grpSpPr>
      <p:sp>
        <p:nvSpPr>
          <p:cNvPr id="304" name="Google Shape;304;g2e8bf0306cd_4_60"/>
          <p:cNvSpPr/>
          <p:nvPr/>
        </p:nvSpPr>
        <p:spPr>
          <a:xfrm rot="-4021637">
            <a:off x="-744889" y="6531381"/>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305" name="Google Shape;305;g2e8bf0306cd_4_60"/>
          <p:cNvSpPr/>
          <p:nvPr/>
        </p:nvSpPr>
        <p:spPr>
          <a:xfrm>
            <a:off x="10483581" y="4788949"/>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306" name="Google Shape;306;g2e8bf0306cd_4_60"/>
          <p:cNvSpPr/>
          <p:nvPr/>
        </p:nvSpPr>
        <p:spPr>
          <a:xfrm rot="-4021637">
            <a:off x="14766882" y="-1582742"/>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pic>
        <p:nvPicPr>
          <p:cNvPr id="307" name="Google Shape;307;g2e8bf0306cd_4_60"/>
          <p:cNvPicPr preferRelativeResize="0"/>
          <p:nvPr/>
        </p:nvPicPr>
        <p:blipFill>
          <a:blip r:embed="rId5">
            <a:alphaModFix/>
          </a:blip>
          <a:stretch>
            <a:fillRect/>
          </a:stretch>
        </p:blipFill>
        <p:spPr>
          <a:xfrm>
            <a:off x="1773338" y="1095600"/>
            <a:ext cx="14741323" cy="829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11" name="Shape 311"/>
        <p:cNvGrpSpPr/>
        <p:nvPr/>
      </p:nvGrpSpPr>
      <p:grpSpPr>
        <a:xfrm>
          <a:off x="0" y="0"/>
          <a:ext cx="0" cy="0"/>
          <a:chOff x="0" y="0"/>
          <a:chExt cx="0" cy="0"/>
        </a:xfrm>
      </p:grpSpPr>
      <p:sp>
        <p:nvSpPr>
          <p:cNvPr id="312" name="Google Shape;312;g2e8bf0306cd_4_52"/>
          <p:cNvSpPr/>
          <p:nvPr/>
        </p:nvSpPr>
        <p:spPr>
          <a:xfrm rot="-4021637">
            <a:off x="-744889" y="6531381"/>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313" name="Google Shape;313;g2e8bf0306cd_4_52"/>
          <p:cNvSpPr/>
          <p:nvPr/>
        </p:nvSpPr>
        <p:spPr>
          <a:xfrm>
            <a:off x="10483581" y="4788949"/>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314" name="Google Shape;314;g2e8bf0306cd_4_52"/>
          <p:cNvSpPr/>
          <p:nvPr/>
        </p:nvSpPr>
        <p:spPr>
          <a:xfrm rot="-4021637">
            <a:off x="14766882" y="-1582742"/>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pic>
        <p:nvPicPr>
          <p:cNvPr id="315" name="Google Shape;315;g2e8bf0306cd_4_52"/>
          <p:cNvPicPr preferRelativeResize="0"/>
          <p:nvPr/>
        </p:nvPicPr>
        <p:blipFill>
          <a:blip r:embed="rId5">
            <a:alphaModFix/>
          </a:blip>
          <a:stretch>
            <a:fillRect/>
          </a:stretch>
        </p:blipFill>
        <p:spPr>
          <a:xfrm>
            <a:off x="2144000" y="1147826"/>
            <a:ext cx="14206886" cy="7991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19" name="Shape 319"/>
        <p:cNvGrpSpPr/>
        <p:nvPr/>
      </p:nvGrpSpPr>
      <p:grpSpPr>
        <a:xfrm>
          <a:off x="0" y="0"/>
          <a:ext cx="0" cy="0"/>
          <a:chOff x="0" y="0"/>
          <a:chExt cx="0" cy="0"/>
        </a:xfrm>
      </p:grpSpPr>
      <p:sp>
        <p:nvSpPr>
          <p:cNvPr id="320" name="Google Shape;320;g2e8bf0306cd_4_43"/>
          <p:cNvSpPr/>
          <p:nvPr/>
        </p:nvSpPr>
        <p:spPr>
          <a:xfrm rot="-4021637">
            <a:off x="-744889" y="6531381"/>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321" name="Google Shape;321;g2e8bf0306cd_4_43"/>
          <p:cNvSpPr/>
          <p:nvPr/>
        </p:nvSpPr>
        <p:spPr>
          <a:xfrm>
            <a:off x="10483581" y="4788949"/>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322" name="Google Shape;322;g2e8bf0306cd_4_43"/>
          <p:cNvSpPr/>
          <p:nvPr/>
        </p:nvSpPr>
        <p:spPr>
          <a:xfrm rot="-4021637">
            <a:off x="14766882" y="-1582742"/>
            <a:ext cx="6368220" cy="5452789"/>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pic>
        <p:nvPicPr>
          <p:cNvPr id="323" name="Google Shape;323;g2e8bf0306cd_4_43"/>
          <p:cNvPicPr preferRelativeResize="0"/>
          <p:nvPr/>
        </p:nvPicPr>
        <p:blipFill>
          <a:blip r:embed="rId5">
            <a:alphaModFix/>
          </a:blip>
          <a:stretch>
            <a:fillRect/>
          </a:stretch>
        </p:blipFill>
        <p:spPr>
          <a:xfrm>
            <a:off x="2180575" y="1147826"/>
            <a:ext cx="14206829" cy="7991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27" name="Shape 327"/>
        <p:cNvGrpSpPr/>
        <p:nvPr/>
      </p:nvGrpSpPr>
      <p:grpSpPr>
        <a:xfrm>
          <a:off x="0" y="0"/>
          <a:ext cx="0" cy="0"/>
          <a:chOff x="0" y="0"/>
          <a:chExt cx="0" cy="0"/>
        </a:xfrm>
      </p:grpSpPr>
      <p:sp>
        <p:nvSpPr>
          <p:cNvPr id="328" name="Google Shape;328;p10"/>
          <p:cNvSpPr/>
          <p:nvPr/>
        </p:nvSpPr>
        <p:spPr>
          <a:xfrm>
            <a:off x="12891230" y="5833436"/>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3">
              <a:alphaModFix/>
            </a:blip>
            <a:stretch>
              <a:fillRect b="0" l="0" r="0" t="0"/>
            </a:stretch>
          </a:blipFill>
          <a:ln>
            <a:noFill/>
          </a:ln>
        </p:spPr>
      </p:sp>
      <p:sp>
        <p:nvSpPr>
          <p:cNvPr id="329" name="Google Shape;329;p10"/>
          <p:cNvSpPr/>
          <p:nvPr/>
        </p:nvSpPr>
        <p:spPr>
          <a:xfrm>
            <a:off x="-8031392" y="-7465376"/>
            <a:ext cx="16521545" cy="16521545"/>
          </a:xfrm>
          <a:custGeom>
            <a:rect b="b" l="l" r="r" t="t"/>
            <a:pathLst>
              <a:path extrusionOk="0" h="16521545" w="16521545">
                <a:moveTo>
                  <a:pt x="0" y="0"/>
                </a:moveTo>
                <a:lnTo>
                  <a:pt x="16521545" y="0"/>
                </a:lnTo>
                <a:lnTo>
                  <a:pt x="16521545" y="16521546"/>
                </a:lnTo>
                <a:lnTo>
                  <a:pt x="0" y="16521546"/>
                </a:lnTo>
                <a:lnTo>
                  <a:pt x="0" y="0"/>
                </a:lnTo>
                <a:close/>
              </a:path>
            </a:pathLst>
          </a:custGeom>
          <a:blipFill rotWithShape="1">
            <a:blip r:embed="rId4">
              <a:alphaModFix/>
            </a:blip>
            <a:stretch>
              <a:fillRect b="0" l="0" r="0" t="0"/>
            </a:stretch>
          </a:blipFill>
          <a:ln>
            <a:noFill/>
          </a:ln>
        </p:spPr>
      </p:sp>
      <p:grpSp>
        <p:nvGrpSpPr>
          <p:cNvPr id="330" name="Google Shape;330;p10"/>
          <p:cNvGrpSpPr/>
          <p:nvPr/>
        </p:nvGrpSpPr>
        <p:grpSpPr>
          <a:xfrm>
            <a:off x="2619739" y="1247469"/>
            <a:ext cx="2171563" cy="1073592"/>
            <a:chOff x="0" y="0"/>
            <a:chExt cx="1075844" cy="531883"/>
          </a:xfrm>
        </p:grpSpPr>
        <p:sp>
          <p:nvSpPr>
            <p:cNvPr id="331" name="Google Shape;331;p10"/>
            <p:cNvSpPr/>
            <p:nvPr/>
          </p:nvSpPr>
          <p:spPr>
            <a:xfrm>
              <a:off x="0" y="0"/>
              <a:ext cx="1075844" cy="531883"/>
            </a:xfrm>
            <a:custGeom>
              <a:rect b="b" l="l" r="r" t="t"/>
              <a:pathLst>
                <a:path extrusionOk="0" h="531883" w="1075844">
                  <a:moveTo>
                    <a:pt x="537922" y="0"/>
                  </a:moveTo>
                  <a:cubicBezTo>
                    <a:pt x="240836" y="0"/>
                    <a:pt x="0" y="119066"/>
                    <a:pt x="0" y="265942"/>
                  </a:cubicBezTo>
                  <a:cubicBezTo>
                    <a:pt x="0" y="412817"/>
                    <a:pt x="240836" y="531883"/>
                    <a:pt x="537922" y="531883"/>
                  </a:cubicBezTo>
                  <a:cubicBezTo>
                    <a:pt x="835008" y="531883"/>
                    <a:pt x="1075844" y="412817"/>
                    <a:pt x="1075844" y="265942"/>
                  </a:cubicBezTo>
                  <a:cubicBezTo>
                    <a:pt x="1075844" y="119066"/>
                    <a:pt x="835008" y="0"/>
                    <a:pt x="537922" y="0"/>
                  </a:cubicBezTo>
                  <a:close/>
                </a:path>
              </a:pathLst>
            </a:custGeom>
            <a:solidFill>
              <a:srgbClr val="364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txBox="1"/>
            <p:nvPr/>
          </p:nvSpPr>
          <p:spPr>
            <a:xfrm>
              <a:off x="100860" y="87964"/>
              <a:ext cx="874123" cy="394055"/>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START</a:t>
              </a:r>
              <a:endParaRPr/>
            </a:p>
          </p:txBody>
        </p:sp>
      </p:grpSp>
      <p:cxnSp>
        <p:nvCxnSpPr>
          <p:cNvPr id="333" name="Google Shape;333;p10"/>
          <p:cNvCxnSpPr/>
          <p:nvPr/>
        </p:nvCxnSpPr>
        <p:spPr>
          <a:xfrm>
            <a:off x="3705520" y="2321061"/>
            <a:ext cx="0" cy="283596"/>
          </a:xfrm>
          <a:prstGeom prst="straightConnector1">
            <a:avLst/>
          </a:prstGeom>
          <a:noFill/>
          <a:ln cap="flat" cmpd="sng" w="38100">
            <a:solidFill>
              <a:srgbClr val="FFFFFF"/>
            </a:solidFill>
            <a:prstDash val="solid"/>
            <a:round/>
            <a:headEnd len="sm" w="sm" type="none"/>
            <a:tailEnd len="med" w="med" type="triangle"/>
          </a:ln>
        </p:spPr>
      </p:cxnSp>
      <p:grpSp>
        <p:nvGrpSpPr>
          <p:cNvPr id="334" name="Google Shape;334;p10"/>
          <p:cNvGrpSpPr/>
          <p:nvPr/>
        </p:nvGrpSpPr>
        <p:grpSpPr>
          <a:xfrm>
            <a:off x="2162470" y="2604658"/>
            <a:ext cx="3086100" cy="706430"/>
            <a:chOff x="0" y="0"/>
            <a:chExt cx="812800" cy="186056"/>
          </a:xfrm>
        </p:grpSpPr>
        <p:sp>
          <p:nvSpPr>
            <p:cNvPr id="335" name="Google Shape;335;p10"/>
            <p:cNvSpPr/>
            <p:nvPr/>
          </p:nvSpPr>
          <p:spPr>
            <a:xfrm>
              <a:off x="0" y="0"/>
              <a:ext cx="812800" cy="186056"/>
            </a:xfrm>
            <a:custGeom>
              <a:rect b="b" l="l" r="r" t="t"/>
              <a:pathLst>
                <a:path extrusionOk="0" h="186056" w="812800">
                  <a:moveTo>
                    <a:pt x="0" y="0"/>
                  </a:moveTo>
                  <a:lnTo>
                    <a:pt x="812800" y="0"/>
                  </a:lnTo>
                  <a:lnTo>
                    <a:pt x="812800" y="186056"/>
                  </a:lnTo>
                  <a:lnTo>
                    <a:pt x="0" y="186056"/>
                  </a:lnTo>
                  <a:close/>
                </a:path>
              </a:pathLst>
            </a:custGeom>
            <a:solidFill>
              <a:srgbClr val="364879"/>
            </a:solidFill>
            <a:ln>
              <a:noFill/>
            </a:ln>
          </p:spPr>
        </p:sp>
        <p:sp>
          <p:nvSpPr>
            <p:cNvPr id="336" name="Google Shape;336;p10"/>
            <p:cNvSpPr txBox="1"/>
            <p:nvPr/>
          </p:nvSpPr>
          <p:spPr>
            <a:xfrm>
              <a:off x="0" y="38100"/>
              <a:ext cx="812800" cy="147956"/>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VIEW LANDING PAGE</a:t>
              </a:r>
              <a:endParaRPr/>
            </a:p>
          </p:txBody>
        </p:sp>
      </p:grpSp>
      <p:cxnSp>
        <p:nvCxnSpPr>
          <p:cNvPr id="337" name="Google Shape;337;p10"/>
          <p:cNvCxnSpPr/>
          <p:nvPr/>
        </p:nvCxnSpPr>
        <p:spPr>
          <a:xfrm>
            <a:off x="3705520" y="3311087"/>
            <a:ext cx="0" cy="242928"/>
          </a:xfrm>
          <a:prstGeom prst="straightConnector1">
            <a:avLst/>
          </a:prstGeom>
          <a:noFill/>
          <a:ln cap="flat" cmpd="sng" w="38100">
            <a:solidFill>
              <a:srgbClr val="FFFFFF"/>
            </a:solidFill>
            <a:prstDash val="solid"/>
            <a:round/>
            <a:headEnd len="sm" w="sm" type="none"/>
            <a:tailEnd len="med" w="med" type="triangle"/>
          </a:ln>
        </p:spPr>
      </p:cxnSp>
      <p:grpSp>
        <p:nvGrpSpPr>
          <p:cNvPr id="338" name="Google Shape;338;p10"/>
          <p:cNvGrpSpPr/>
          <p:nvPr/>
        </p:nvGrpSpPr>
        <p:grpSpPr>
          <a:xfrm>
            <a:off x="2162470" y="3554015"/>
            <a:ext cx="3086100" cy="1579960"/>
            <a:chOff x="0" y="0"/>
            <a:chExt cx="812800" cy="416121"/>
          </a:xfrm>
        </p:grpSpPr>
        <p:sp>
          <p:nvSpPr>
            <p:cNvPr id="339" name="Google Shape;339;p10"/>
            <p:cNvSpPr/>
            <p:nvPr/>
          </p:nvSpPr>
          <p:spPr>
            <a:xfrm>
              <a:off x="0" y="0"/>
              <a:ext cx="812800" cy="416121"/>
            </a:xfrm>
            <a:custGeom>
              <a:rect b="b" l="l" r="r" t="t"/>
              <a:pathLst>
                <a:path extrusionOk="0" h="416121" w="812800">
                  <a:moveTo>
                    <a:pt x="406400" y="0"/>
                  </a:moveTo>
                  <a:lnTo>
                    <a:pt x="812800" y="208061"/>
                  </a:lnTo>
                  <a:lnTo>
                    <a:pt x="406400" y="416121"/>
                  </a:lnTo>
                  <a:lnTo>
                    <a:pt x="0" y="208061"/>
                  </a:lnTo>
                  <a:lnTo>
                    <a:pt x="406400" y="0"/>
                  </a:lnTo>
                  <a:close/>
                </a:path>
              </a:pathLst>
            </a:custGeom>
            <a:solidFill>
              <a:srgbClr val="364879"/>
            </a:solidFill>
            <a:ln>
              <a:noFill/>
            </a:ln>
          </p:spPr>
        </p:sp>
        <p:sp>
          <p:nvSpPr>
            <p:cNvPr id="340" name="Google Shape;340;p10"/>
            <p:cNvSpPr txBox="1"/>
            <p:nvPr/>
          </p:nvSpPr>
          <p:spPr>
            <a:xfrm>
              <a:off x="139700" y="109621"/>
              <a:ext cx="533400" cy="234980"/>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GETTING STARTED (YES/NO)</a:t>
              </a:r>
              <a:endParaRPr/>
            </a:p>
          </p:txBody>
        </p:sp>
      </p:grpSp>
      <p:sp>
        <p:nvSpPr>
          <p:cNvPr id="341" name="Google Shape;341;p10"/>
          <p:cNvSpPr txBox="1"/>
          <p:nvPr/>
        </p:nvSpPr>
        <p:spPr>
          <a:xfrm>
            <a:off x="229381" y="161925"/>
            <a:ext cx="12661849" cy="1038746"/>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US" sz="8202">
                <a:solidFill>
                  <a:srgbClr val="FFFFFF"/>
                </a:solidFill>
                <a:latin typeface="Arial"/>
                <a:ea typeface="Arial"/>
                <a:cs typeface="Arial"/>
                <a:sym typeface="Arial"/>
              </a:rPr>
              <a:t>User Flow</a:t>
            </a:r>
            <a:endParaRPr/>
          </a:p>
        </p:txBody>
      </p:sp>
      <p:cxnSp>
        <p:nvCxnSpPr>
          <p:cNvPr id="342" name="Google Shape;342;p10"/>
          <p:cNvCxnSpPr/>
          <p:nvPr/>
        </p:nvCxnSpPr>
        <p:spPr>
          <a:xfrm>
            <a:off x="3724570" y="5174222"/>
            <a:ext cx="0" cy="373234"/>
          </a:xfrm>
          <a:prstGeom prst="straightConnector1">
            <a:avLst/>
          </a:prstGeom>
          <a:noFill/>
          <a:ln cap="flat" cmpd="sng" w="38100">
            <a:solidFill>
              <a:srgbClr val="FFFFFF"/>
            </a:solidFill>
            <a:prstDash val="solid"/>
            <a:round/>
            <a:headEnd len="sm" w="sm" type="none"/>
            <a:tailEnd len="med" w="med" type="triangle"/>
          </a:ln>
        </p:spPr>
      </p:cxnSp>
      <p:grpSp>
        <p:nvGrpSpPr>
          <p:cNvPr id="343" name="Google Shape;343;p10"/>
          <p:cNvGrpSpPr/>
          <p:nvPr/>
        </p:nvGrpSpPr>
        <p:grpSpPr>
          <a:xfrm>
            <a:off x="2162470" y="5553300"/>
            <a:ext cx="3086100" cy="560272"/>
            <a:chOff x="0" y="0"/>
            <a:chExt cx="812800" cy="147561"/>
          </a:xfrm>
        </p:grpSpPr>
        <p:sp>
          <p:nvSpPr>
            <p:cNvPr id="344" name="Google Shape;344;p10"/>
            <p:cNvSpPr/>
            <p:nvPr/>
          </p:nvSpPr>
          <p:spPr>
            <a:xfrm>
              <a:off x="0" y="0"/>
              <a:ext cx="812800" cy="147561"/>
            </a:xfrm>
            <a:custGeom>
              <a:rect b="b" l="l" r="r" t="t"/>
              <a:pathLst>
                <a:path extrusionOk="0" h="147561" w="812800">
                  <a:moveTo>
                    <a:pt x="0" y="0"/>
                  </a:moveTo>
                  <a:lnTo>
                    <a:pt x="812800" y="0"/>
                  </a:lnTo>
                  <a:lnTo>
                    <a:pt x="812800" y="147561"/>
                  </a:lnTo>
                  <a:lnTo>
                    <a:pt x="0" y="147561"/>
                  </a:lnTo>
                  <a:close/>
                </a:path>
              </a:pathLst>
            </a:custGeom>
            <a:solidFill>
              <a:srgbClr val="364879"/>
            </a:solidFill>
            <a:ln>
              <a:noFill/>
            </a:ln>
          </p:spPr>
        </p:sp>
        <p:sp>
          <p:nvSpPr>
            <p:cNvPr id="345" name="Google Shape;345;p10"/>
            <p:cNvSpPr txBox="1"/>
            <p:nvPr/>
          </p:nvSpPr>
          <p:spPr>
            <a:xfrm>
              <a:off x="0" y="38100"/>
              <a:ext cx="812800" cy="10946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VIEW MARKET</a:t>
              </a:r>
              <a:endParaRPr/>
            </a:p>
          </p:txBody>
        </p:sp>
      </p:grpSp>
      <p:cxnSp>
        <p:nvCxnSpPr>
          <p:cNvPr id="346" name="Google Shape;346;p10"/>
          <p:cNvCxnSpPr/>
          <p:nvPr/>
        </p:nvCxnSpPr>
        <p:spPr>
          <a:xfrm>
            <a:off x="3743620" y="6113572"/>
            <a:ext cx="0" cy="373234"/>
          </a:xfrm>
          <a:prstGeom prst="straightConnector1">
            <a:avLst/>
          </a:prstGeom>
          <a:noFill/>
          <a:ln cap="flat" cmpd="sng" w="38100">
            <a:solidFill>
              <a:srgbClr val="FFFFFF"/>
            </a:solidFill>
            <a:prstDash val="solid"/>
            <a:round/>
            <a:headEnd len="sm" w="sm" type="none"/>
            <a:tailEnd len="med" w="med" type="triangle"/>
          </a:ln>
        </p:spPr>
      </p:cxnSp>
      <p:grpSp>
        <p:nvGrpSpPr>
          <p:cNvPr id="347" name="Google Shape;347;p10"/>
          <p:cNvGrpSpPr/>
          <p:nvPr/>
        </p:nvGrpSpPr>
        <p:grpSpPr>
          <a:xfrm>
            <a:off x="2162470" y="6496330"/>
            <a:ext cx="3086100" cy="560272"/>
            <a:chOff x="0" y="0"/>
            <a:chExt cx="812800" cy="147561"/>
          </a:xfrm>
        </p:grpSpPr>
        <p:sp>
          <p:nvSpPr>
            <p:cNvPr id="348" name="Google Shape;348;p10"/>
            <p:cNvSpPr/>
            <p:nvPr/>
          </p:nvSpPr>
          <p:spPr>
            <a:xfrm>
              <a:off x="0" y="0"/>
              <a:ext cx="812800" cy="147561"/>
            </a:xfrm>
            <a:custGeom>
              <a:rect b="b" l="l" r="r" t="t"/>
              <a:pathLst>
                <a:path extrusionOk="0" h="147561" w="812800">
                  <a:moveTo>
                    <a:pt x="0" y="0"/>
                  </a:moveTo>
                  <a:lnTo>
                    <a:pt x="812800" y="0"/>
                  </a:lnTo>
                  <a:lnTo>
                    <a:pt x="812800" y="147561"/>
                  </a:lnTo>
                  <a:lnTo>
                    <a:pt x="0" y="147561"/>
                  </a:lnTo>
                  <a:close/>
                </a:path>
              </a:pathLst>
            </a:custGeom>
            <a:solidFill>
              <a:srgbClr val="364879"/>
            </a:solidFill>
            <a:ln>
              <a:noFill/>
            </a:ln>
          </p:spPr>
        </p:sp>
        <p:sp>
          <p:nvSpPr>
            <p:cNvPr id="349" name="Google Shape;349;p10"/>
            <p:cNvSpPr txBox="1"/>
            <p:nvPr/>
          </p:nvSpPr>
          <p:spPr>
            <a:xfrm>
              <a:off x="0" y="38100"/>
              <a:ext cx="812800" cy="10946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NEWS</a:t>
              </a:r>
              <a:endParaRPr/>
            </a:p>
          </p:txBody>
        </p:sp>
      </p:grpSp>
      <p:cxnSp>
        <p:nvCxnSpPr>
          <p:cNvPr id="350" name="Google Shape;350;p10"/>
          <p:cNvCxnSpPr/>
          <p:nvPr/>
        </p:nvCxnSpPr>
        <p:spPr>
          <a:xfrm>
            <a:off x="5248570" y="4327990"/>
            <a:ext cx="3672432" cy="0"/>
          </a:xfrm>
          <a:prstGeom prst="straightConnector1">
            <a:avLst/>
          </a:prstGeom>
          <a:noFill/>
          <a:ln cap="flat" cmpd="sng" w="38100">
            <a:solidFill>
              <a:srgbClr val="FFFFFF"/>
            </a:solidFill>
            <a:prstDash val="solid"/>
            <a:round/>
            <a:headEnd len="sm" w="sm" type="none"/>
            <a:tailEnd len="sm" w="sm" type="none"/>
          </a:ln>
        </p:spPr>
      </p:cxnSp>
      <p:cxnSp>
        <p:nvCxnSpPr>
          <p:cNvPr id="351" name="Google Shape;351;p10"/>
          <p:cNvCxnSpPr/>
          <p:nvPr/>
        </p:nvCxnSpPr>
        <p:spPr>
          <a:xfrm>
            <a:off x="8921002" y="4327990"/>
            <a:ext cx="0" cy="276874"/>
          </a:xfrm>
          <a:prstGeom prst="straightConnector1">
            <a:avLst/>
          </a:prstGeom>
          <a:noFill/>
          <a:ln cap="flat" cmpd="sng" w="38100">
            <a:solidFill>
              <a:srgbClr val="FFFFFF"/>
            </a:solidFill>
            <a:prstDash val="solid"/>
            <a:round/>
            <a:headEnd len="sm" w="sm" type="none"/>
            <a:tailEnd len="med" w="med" type="triangle"/>
          </a:ln>
        </p:spPr>
      </p:cxnSp>
      <p:grpSp>
        <p:nvGrpSpPr>
          <p:cNvPr id="352" name="Google Shape;352;p10"/>
          <p:cNvGrpSpPr/>
          <p:nvPr/>
        </p:nvGrpSpPr>
        <p:grpSpPr>
          <a:xfrm>
            <a:off x="8026291" y="4587524"/>
            <a:ext cx="1789421" cy="1168348"/>
            <a:chOff x="0" y="0"/>
            <a:chExt cx="471288" cy="307713"/>
          </a:xfrm>
        </p:grpSpPr>
        <p:sp>
          <p:nvSpPr>
            <p:cNvPr id="353" name="Google Shape;353;p10"/>
            <p:cNvSpPr/>
            <p:nvPr/>
          </p:nvSpPr>
          <p:spPr>
            <a:xfrm>
              <a:off x="0" y="0"/>
              <a:ext cx="471288" cy="307713"/>
            </a:xfrm>
            <a:custGeom>
              <a:rect b="b" l="l" r="r" t="t"/>
              <a:pathLst>
                <a:path extrusionOk="0" h="307713" w="471288">
                  <a:moveTo>
                    <a:pt x="235644" y="0"/>
                  </a:moveTo>
                  <a:lnTo>
                    <a:pt x="471288" y="153856"/>
                  </a:lnTo>
                  <a:lnTo>
                    <a:pt x="235644" y="307713"/>
                  </a:lnTo>
                  <a:lnTo>
                    <a:pt x="0" y="153856"/>
                  </a:lnTo>
                  <a:lnTo>
                    <a:pt x="235644" y="0"/>
                  </a:lnTo>
                  <a:close/>
                </a:path>
              </a:pathLst>
            </a:custGeom>
            <a:solidFill>
              <a:srgbClr val="364879"/>
            </a:solidFill>
            <a:ln>
              <a:noFill/>
            </a:ln>
          </p:spPr>
        </p:sp>
        <p:sp>
          <p:nvSpPr>
            <p:cNvPr id="354" name="Google Shape;354;p10"/>
            <p:cNvSpPr txBox="1"/>
            <p:nvPr/>
          </p:nvSpPr>
          <p:spPr>
            <a:xfrm>
              <a:off x="81003" y="90988"/>
              <a:ext cx="309283" cy="163837"/>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LOGIN (YES/NO)</a:t>
              </a:r>
              <a:endParaRPr/>
            </a:p>
          </p:txBody>
        </p:sp>
      </p:grpSp>
      <p:cxnSp>
        <p:nvCxnSpPr>
          <p:cNvPr id="355" name="Google Shape;355;p10"/>
          <p:cNvCxnSpPr/>
          <p:nvPr/>
        </p:nvCxnSpPr>
        <p:spPr>
          <a:xfrm>
            <a:off x="9816008" y="5164697"/>
            <a:ext cx="1226327" cy="19050"/>
          </a:xfrm>
          <a:prstGeom prst="straightConnector1">
            <a:avLst/>
          </a:prstGeom>
          <a:noFill/>
          <a:ln cap="flat" cmpd="sng" w="38100">
            <a:solidFill>
              <a:srgbClr val="FFFFFF"/>
            </a:solidFill>
            <a:prstDash val="solid"/>
            <a:round/>
            <a:headEnd len="sm" w="sm" type="none"/>
            <a:tailEnd len="med" w="med" type="triangle"/>
          </a:ln>
        </p:spPr>
      </p:cxnSp>
      <p:grpSp>
        <p:nvGrpSpPr>
          <p:cNvPr id="356" name="Google Shape;356;p10"/>
          <p:cNvGrpSpPr/>
          <p:nvPr/>
        </p:nvGrpSpPr>
        <p:grpSpPr>
          <a:xfrm>
            <a:off x="11042039" y="4891562"/>
            <a:ext cx="3086100" cy="560272"/>
            <a:chOff x="0" y="0"/>
            <a:chExt cx="812800" cy="147561"/>
          </a:xfrm>
        </p:grpSpPr>
        <p:sp>
          <p:nvSpPr>
            <p:cNvPr id="357" name="Google Shape;357;p10"/>
            <p:cNvSpPr/>
            <p:nvPr/>
          </p:nvSpPr>
          <p:spPr>
            <a:xfrm>
              <a:off x="0" y="0"/>
              <a:ext cx="812800" cy="147561"/>
            </a:xfrm>
            <a:custGeom>
              <a:rect b="b" l="l" r="r" t="t"/>
              <a:pathLst>
                <a:path extrusionOk="0" h="147561" w="812800">
                  <a:moveTo>
                    <a:pt x="0" y="0"/>
                  </a:moveTo>
                  <a:lnTo>
                    <a:pt x="812800" y="0"/>
                  </a:lnTo>
                  <a:lnTo>
                    <a:pt x="812800" y="147561"/>
                  </a:lnTo>
                  <a:lnTo>
                    <a:pt x="0" y="147561"/>
                  </a:lnTo>
                  <a:close/>
                </a:path>
              </a:pathLst>
            </a:custGeom>
            <a:solidFill>
              <a:srgbClr val="364879"/>
            </a:solidFill>
            <a:ln>
              <a:noFill/>
            </a:ln>
          </p:spPr>
        </p:sp>
        <p:sp>
          <p:nvSpPr>
            <p:cNvPr id="358" name="Google Shape;358;p10"/>
            <p:cNvSpPr txBox="1"/>
            <p:nvPr/>
          </p:nvSpPr>
          <p:spPr>
            <a:xfrm>
              <a:off x="0" y="38100"/>
              <a:ext cx="812800" cy="10946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CREATE ACCOUNT</a:t>
              </a:r>
              <a:endParaRPr/>
            </a:p>
          </p:txBody>
        </p:sp>
      </p:grpSp>
      <p:cxnSp>
        <p:nvCxnSpPr>
          <p:cNvPr id="359" name="Google Shape;359;p10"/>
          <p:cNvCxnSpPr/>
          <p:nvPr/>
        </p:nvCxnSpPr>
        <p:spPr>
          <a:xfrm>
            <a:off x="12585089" y="5451833"/>
            <a:ext cx="0" cy="599313"/>
          </a:xfrm>
          <a:prstGeom prst="straightConnector1">
            <a:avLst/>
          </a:prstGeom>
          <a:noFill/>
          <a:ln cap="flat" cmpd="sng" w="38100">
            <a:solidFill>
              <a:srgbClr val="FFFFFF"/>
            </a:solidFill>
            <a:prstDash val="solid"/>
            <a:round/>
            <a:headEnd len="sm" w="sm" type="none"/>
            <a:tailEnd len="sm" w="sm" type="none"/>
          </a:ln>
        </p:spPr>
      </p:cxnSp>
      <p:cxnSp>
        <p:nvCxnSpPr>
          <p:cNvPr id="360" name="Google Shape;360;p10"/>
          <p:cNvCxnSpPr/>
          <p:nvPr/>
        </p:nvCxnSpPr>
        <p:spPr>
          <a:xfrm rot="10800000">
            <a:off x="8959102" y="6051146"/>
            <a:ext cx="3625987" cy="0"/>
          </a:xfrm>
          <a:prstGeom prst="straightConnector1">
            <a:avLst/>
          </a:prstGeom>
          <a:noFill/>
          <a:ln cap="flat" cmpd="sng" w="38100">
            <a:solidFill>
              <a:srgbClr val="FFFFFF"/>
            </a:solidFill>
            <a:prstDash val="solid"/>
            <a:round/>
            <a:headEnd len="sm" w="sm" type="none"/>
            <a:tailEnd len="med" w="med" type="triangle"/>
          </a:ln>
        </p:spPr>
      </p:cxnSp>
      <p:cxnSp>
        <p:nvCxnSpPr>
          <p:cNvPr id="361" name="Google Shape;361;p10"/>
          <p:cNvCxnSpPr/>
          <p:nvPr/>
        </p:nvCxnSpPr>
        <p:spPr>
          <a:xfrm>
            <a:off x="8921002" y="5755871"/>
            <a:ext cx="65631" cy="1075255"/>
          </a:xfrm>
          <a:prstGeom prst="straightConnector1">
            <a:avLst/>
          </a:prstGeom>
          <a:noFill/>
          <a:ln cap="flat" cmpd="sng" w="38100">
            <a:solidFill>
              <a:srgbClr val="FFFFFF"/>
            </a:solidFill>
            <a:prstDash val="solid"/>
            <a:round/>
            <a:headEnd len="sm" w="sm" type="none"/>
            <a:tailEnd len="sm" w="sm" type="none"/>
          </a:ln>
        </p:spPr>
      </p:cxnSp>
      <p:grpSp>
        <p:nvGrpSpPr>
          <p:cNvPr id="362" name="Google Shape;362;p10"/>
          <p:cNvGrpSpPr/>
          <p:nvPr/>
        </p:nvGrpSpPr>
        <p:grpSpPr>
          <a:xfrm>
            <a:off x="8217719" y="6776466"/>
            <a:ext cx="1406564" cy="560272"/>
            <a:chOff x="0" y="0"/>
            <a:chExt cx="370453" cy="147561"/>
          </a:xfrm>
        </p:grpSpPr>
        <p:sp>
          <p:nvSpPr>
            <p:cNvPr id="363" name="Google Shape;363;p10"/>
            <p:cNvSpPr/>
            <p:nvPr/>
          </p:nvSpPr>
          <p:spPr>
            <a:xfrm>
              <a:off x="0" y="0"/>
              <a:ext cx="370453" cy="147561"/>
            </a:xfrm>
            <a:custGeom>
              <a:rect b="b" l="l" r="r" t="t"/>
              <a:pathLst>
                <a:path extrusionOk="0" h="147561" w="370453">
                  <a:moveTo>
                    <a:pt x="0" y="0"/>
                  </a:moveTo>
                  <a:lnTo>
                    <a:pt x="370453" y="0"/>
                  </a:lnTo>
                  <a:lnTo>
                    <a:pt x="370453" y="147561"/>
                  </a:lnTo>
                  <a:lnTo>
                    <a:pt x="0" y="147561"/>
                  </a:lnTo>
                  <a:close/>
                </a:path>
              </a:pathLst>
            </a:custGeom>
            <a:solidFill>
              <a:srgbClr val="364879"/>
            </a:solidFill>
            <a:ln>
              <a:noFill/>
            </a:ln>
          </p:spPr>
        </p:sp>
        <p:sp>
          <p:nvSpPr>
            <p:cNvPr id="364" name="Google Shape;364;p10"/>
            <p:cNvSpPr txBox="1"/>
            <p:nvPr/>
          </p:nvSpPr>
          <p:spPr>
            <a:xfrm>
              <a:off x="0" y="38100"/>
              <a:ext cx="370453" cy="10946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LOGIN</a:t>
              </a:r>
              <a:endParaRPr/>
            </a:p>
          </p:txBody>
        </p:sp>
      </p:grpSp>
      <p:cxnSp>
        <p:nvCxnSpPr>
          <p:cNvPr id="365" name="Google Shape;365;p10"/>
          <p:cNvCxnSpPr/>
          <p:nvPr/>
        </p:nvCxnSpPr>
        <p:spPr>
          <a:xfrm>
            <a:off x="8940052" y="7336738"/>
            <a:ext cx="0" cy="276874"/>
          </a:xfrm>
          <a:prstGeom prst="straightConnector1">
            <a:avLst/>
          </a:prstGeom>
          <a:noFill/>
          <a:ln cap="flat" cmpd="sng" w="38100">
            <a:solidFill>
              <a:srgbClr val="FFFFFF"/>
            </a:solidFill>
            <a:prstDash val="solid"/>
            <a:round/>
            <a:headEnd len="sm" w="sm" type="none"/>
            <a:tailEnd len="med" w="med" type="triangle"/>
          </a:ln>
        </p:spPr>
      </p:cxnSp>
      <p:grpSp>
        <p:nvGrpSpPr>
          <p:cNvPr id="366" name="Google Shape;366;p10"/>
          <p:cNvGrpSpPr/>
          <p:nvPr/>
        </p:nvGrpSpPr>
        <p:grpSpPr>
          <a:xfrm>
            <a:off x="8217719" y="7612963"/>
            <a:ext cx="1406564" cy="766728"/>
            <a:chOff x="0" y="0"/>
            <a:chExt cx="370453" cy="201937"/>
          </a:xfrm>
        </p:grpSpPr>
        <p:sp>
          <p:nvSpPr>
            <p:cNvPr id="367" name="Google Shape;367;p10"/>
            <p:cNvSpPr/>
            <p:nvPr/>
          </p:nvSpPr>
          <p:spPr>
            <a:xfrm>
              <a:off x="0" y="0"/>
              <a:ext cx="370453" cy="201937"/>
            </a:xfrm>
            <a:custGeom>
              <a:rect b="b" l="l" r="r" t="t"/>
              <a:pathLst>
                <a:path extrusionOk="0" h="201937" w="370453">
                  <a:moveTo>
                    <a:pt x="0" y="0"/>
                  </a:moveTo>
                  <a:lnTo>
                    <a:pt x="370453" y="0"/>
                  </a:lnTo>
                  <a:lnTo>
                    <a:pt x="370453" y="201937"/>
                  </a:lnTo>
                  <a:lnTo>
                    <a:pt x="0" y="201937"/>
                  </a:lnTo>
                  <a:close/>
                </a:path>
              </a:pathLst>
            </a:custGeom>
            <a:solidFill>
              <a:srgbClr val="364879"/>
            </a:solidFill>
            <a:ln>
              <a:noFill/>
            </a:ln>
          </p:spPr>
        </p:sp>
        <p:sp>
          <p:nvSpPr>
            <p:cNvPr id="368" name="Google Shape;368;p10"/>
            <p:cNvSpPr txBox="1"/>
            <p:nvPr/>
          </p:nvSpPr>
          <p:spPr>
            <a:xfrm>
              <a:off x="0" y="38100"/>
              <a:ext cx="370453" cy="163837"/>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VIEW CHARTS</a:t>
              </a:r>
              <a:endParaRPr/>
            </a:p>
          </p:txBody>
        </p:sp>
      </p:grpSp>
      <p:cxnSp>
        <p:nvCxnSpPr>
          <p:cNvPr id="369" name="Google Shape;369;p10"/>
          <p:cNvCxnSpPr/>
          <p:nvPr/>
        </p:nvCxnSpPr>
        <p:spPr>
          <a:xfrm>
            <a:off x="8959102" y="8379691"/>
            <a:ext cx="0" cy="276874"/>
          </a:xfrm>
          <a:prstGeom prst="straightConnector1">
            <a:avLst/>
          </a:prstGeom>
          <a:noFill/>
          <a:ln cap="flat" cmpd="sng" w="38100">
            <a:solidFill>
              <a:srgbClr val="FFFFFF"/>
            </a:solidFill>
            <a:prstDash val="solid"/>
            <a:round/>
            <a:headEnd len="sm" w="sm" type="none"/>
            <a:tailEnd len="med" w="med" type="triangle"/>
          </a:ln>
        </p:spPr>
      </p:cxnSp>
      <p:grpSp>
        <p:nvGrpSpPr>
          <p:cNvPr id="370" name="Google Shape;370;p10"/>
          <p:cNvGrpSpPr/>
          <p:nvPr/>
        </p:nvGrpSpPr>
        <p:grpSpPr>
          <a:xfrm>
            <a:off x="8217719" y="8653912"/>
            <a:ext cx="1406564" cy="560272"/>
            <a:chOff x="0" y="0"/>
            <a:chExt cx="370453" cy="147561"/>
          </a:xfrm>
        </p:grpSpPr>
        <p:sp>
          <p:nvSpPr>
            <p:cNvPr id="371" name="Google Shape;371;p10"/>
            <p:cNvSpPr/>
            <p:nvPr/>
          </p:nvSpPr>
          <p:spPr>
            <a:xfrm>
              <a:off x="0" y="0"/>
              <a:ext cx="370453" cy="147561"/>
            </a:xfrm>
            <a:custGeom>
              <a:rect b="b" l="l" r="r" t="t"/>
              <a:pathLst>
                <a:path extrusionOk="0" h="147561" w="370453">
                  <a:moveTo>
                    <a:pt x="0" y="0"/>
                  </a:moveTo>
                  <a:lnTo>
                    <a:pt x="370453" y="0"/>
                  </a:lnTo>
                  <a:lnTo>
                    <a:pt x="370453" y="147561"/>
                  </a:lnTo>
                  <a:lnTo>
                    <a:pt x="0" y="147561"/>
                  </a:lnTo>
                  <a:close/>
                </a:path>
              </a:pathLst>
            </a:custGeom>
            <a:solidFill>
              <a:srgbClr val="364879"/>
            </a:solidFill>
            <a:ln>
              <a:noFill/>
            </a:ln>
          </p:spPr>
        </p:sp>
        <p:sp>
          <p:nvSpPr>
            <p:cNvPr id="372" name="Google Shape;372;p10"/>
            <p:cNvSpPr txBox="1"/>
            <p:nvPr/>
          </p:nvSpPr>
          <p:spPr>
            <a:xfrm>
              <a:off x="0" y="38100"/>
              <a:ext cx="370453" cy="10946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LOGOUT</a:t>
              </a:r>
              <a:endParaRPr/>
            </a:p>
          </p:txBody>
        </p:sp>
      </p:grpSp>
      <p:cxnSp>
        <p:nvCxnSpPr>
          <p:cNvPr id="373" name="Google Shape;373;p10"/>
          <p:cNvCxnSpPr/>
          <p:nvPr/>
        </p:nvCxnSpPr>
        <p:spPr>
          <a:xfrm flipH="1">
            <a:off x="3743620" y="8934048"/>
            <a:ext cx="4474099" cy="29808"/>
          </a:xfrm>
          <a:prstGeom prst="straightConnector1">
            <a:avLst/>
          </a:prstGeom>
          <a:noFill/>
          <a:ln cap="flat" cmpd="sng" w="38100">
            <a:solidFill>
              <a:srgbClr val="FFFFFF"/>
            </a:solidFill>
            <a:prstDash val="solid"/>
            <a:round/>
            <a:headEnd len="sm" w="sm" type="none"/>
            <a:tailEnd len="med" w="med" type="triangle"/>
          </a:ln>
        </p:spPr>
      </p:cxnSp>
      <p:cxnSp>
        <p:nvCxnSpPr>
          <p:cNvPr id="374" name="Google Shape;374;p10"/>
          <p:cNvCxnSpPr/>
          <p:nvPr/>
        </p:nvCxnSpPr>
        <p:spPr>
          <a:xfrm>
            <a:off x="3705520" y="7056602"/>
            <a:ext cx="38100" cy="2611498"/>
          </a:xfrm>
          <a:prstGeom prst="straightConnector1">
            <a:avLst/>
          </a:prstGeom>
          <a:noFill/>
          <a:ln cap="flat" cmpd="sng" w="38100">
            <a:solidFill>
              <a:srgbClr val="FFFFFF"/>
            </a:solidFill>
            <a:prstDash val="solid"/>
            <a:round/>
            <a:headEnd len="sm" w="sm" type="none"/>
            <a:tailEnd len="sm" w="sm" type="none"/>
          </a:ln>
        </p:spPr>
      </p:cxnSp>
      <p:grpSp>
        <p:nvGrpSpPr>
          <p:cNvPr id="375" name="Google Shape;375;p10"/>
          <p:cNvGrpSpPr/>
          <p:nvPr/>
        </p:nvGrpSpPr>
        <p:grpSpPr>
          <a:xfrm>
            <a:off x="2619739" y="9214184"/>
            <a:ext cx="2171563" cy="821030"/>
            <a:chOff x="0" y="0"/>
            <a:chExt cx="1075844" cy="406758"/>
          </a:xfrm>
        </p:grpSpPr>
        <p:sp>
          <p:nvSpPr>
            <p:cNvPr id="376" name="Google Shape;376;p10"/>
            <p:cNvSpPr/>
            <p:nvPr/>
          </p:nvSpPr>
          <p:spPr>
            <a:xfrm>
              <a:off x="0" y="0"/>
              <a:ext cx="1075844" cy="406758"/>
            </a:xfrm>
            <a:custGeom>
              <a:rect b="b" l="l" r="r" t="t"/>
              <a:pathLst>
                <a:path extrusionOk="0" h="406758" w="1075844">
                  <a:moveTo>
                    <a:pt x="537922" y="0"/>
                  </a:moveTo>
                  <a:cubicBezTo>
                    <a:pt x="240836" y="0"/>
                    <a:pt x="0" y="91056"/>
                    <a:pt x="0" y="203379"/>
                  </a:cubicBezTo>
                  <a:cubicBezTo>
                    <a:pt x="0" y="315702"/>
                    <a:pt x="240836" y="406758"/>
                    <a:pt x="537922" y="406758"/>
                  </a:cubicBezTo>
                  <a:cubicBezTo>
                    <a:pt x="835008" y="406758"/>
                    <a:pt x="1075844" y="315702"/>
                    <a:pt x="1075844" y="203379"/>
                  </a:cubicBezTo>
                  <a:cubicBezTo>
                    <a:pt x="1075844" y="91056"/>
                    <a:pt x="835008" y="0"/>
                    <a:pt x="537922" y="0"/>
                  </a:cubicBezTo>
                  <a:close/>
                </a:path>
              </a:pathLst>
            </a:custGeom>
            <a:solidFill>
              <a:srgbClr val="364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txBox="1"/>
            <p:nvPr/>
          </p:nvSpPr>
          <p:spPr>
            <a:xfrm>
              <a:off x="100860" y="76234"/>
              <a:ext cx="874123" cy="292391"/>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lang="en-US" sz="1995">
                  <a:solidFill>
                    <a:srgbClr val="FFFFFF"/>
                  </a:solidFill>
                  <a:latin typeface="Bricolage Grotesque"/>
                  <a:ea typeface="Bricolage Grotesque"/>
                  <a:cs typeface="Bricolage Grotesque"/>
                  <a:sym typeface="Bricolage Grotesque"/>
                </a:rPr>
                <a:t>END</a:t>
              </a:r>
              <a:endParaRPr/>
            </a:p>
          </p:txBody>
        </p:sp>
      </p:grpSp>
      <p:sp>
        <p:nvSpPr>
          <p:cNvPr id="378" name="Google Shape;378;p10"/>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lang="en-US" sz="2699">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82" name="Shape 382"/>
        <p:cNvGrpSpPr/>
        <p:nvPr/>
      </p:nvGrpSpPr>
      <p:grpSpPr>
        <a:xfrm>
          <a:off x="0" y="0"/>
          <a:ext cx="0" cy="0"/>
          <a:chOff x="0" y="0"/>
          <a:chExt cx="0" cy="0"/>
        </a:xfrm>
      </p:grpSpPr>
      <p:sp>
        <p:nvSpPr>
          <p:cNvPr id="383" name="Google Shape;383;p11"/>
          <p:cNvSpPr/>
          <p:nvPr/>
        </p:nvSpPr>
        <p:spPr>
          <a:xfrm>
            <a:off x="8260773" y="2321061"/>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3">
              <a:alphaModFix/>
            </a:blip>
            <a:stretch>
              <a:fillRect b="0" l="0" r="0" t="0"/>
            </a:stretch>
          </a:blipFill>
          <a:ln>
            <a:noFill/>
          </a:ln>
        </p:spPr>
      </p:sp>
      <p:sp>
        <p:nvSpPr>
          <p:cNvPr id="384" name="Google Shape;384;p11"/>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4">
              <a:alphaModFix/>
            </a:blip>
            <a:stretch>
              <a:fillRect b="0" l="0" r="0" t="0"/>
            </a:stretch>
          </a:blipFill>
          <a:ln>
            <a:noFill/>
          </a:ln>
        </p:spPr>
      </p:sp>
      <p:sp>
        <p:nvSpPr>
          <p:cNvPr id="385" name="Google Shape;385;p11"/>
          <p:cNvSpPr txBox="1"/>
          <p:nvPr/>
        </p:nvSpPr>
        <p:spPr>
          <a:xfrm>
            <a:off x="765293" y="1914780"/>
            <a:ext cx="8089946" cy="6400290"/>
          </a:xfrm>
          <a:prstGeom prst="rect">
            <a:avLst/>
          </a:prstGeom>
          <a:noFill/>
          <a:ln>
            <a:noFill/>
          </a:ln>
        </p:spPr>
        <p:txBody>
          <a:bodyPr anchorCtr="0" anchor="t" bIns="0" lIns="0" spcFirstLastPara="1" rIns="0" wrap="square" tIns="0">
            <a:spAutoFit/>
          </a:bodyPr>
          <a:lstStyle/>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1. User Management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User Registration: Allows new user (beginners, experienced, and enthusiasts traders) to register.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User Authentication: Login functionality.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User Role: Access registered-user level of functions.</a:t>
            </a:r>
            <a:endParaRPr/>
          </a:p>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2. Home Page Tutorials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Provides clear and easy-to-understand guides for beginner users.</a:t>
            </a:r>
            <a:endParaRPr/>
          </a:p>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3. News Page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Provides quick data on different forex and crypto coins.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Shows News Headlines in all aspects of trading in real time.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Includes Economic Calendar that provides traders and investors with a comprehensive schedule of upcoming economic events and data releases.</a:t>
            </a:r>
            <a:endParaRPr/>
          </a:p>
          <a:p>
            <a:pPr indent="0" lvl="0" marL="0" marR="0" rtl="0" algn="just">
              <a:lnSpc>
                <a:spcPct val="150022"/>
              </a:lnSpc>
              <a:spcBef>
                <a:spcPts val="0"/>
              </a:spcBef>
              <a:spcAft>
                <a:spcPts val="0"/>
              </a:spcAft>
              <a:buNone/>
            </a:pPr>
            <a:r>
              <a:t/>
            </a:r>
            <a:endParaRPr sz="2263">
              <a:solidFill>
                <a:srgbClr val="FFFFFF"/>
              </a:solidFill>
              <a:latin typeface="Bricolage Grotesque"/>
              <a:ea typeface="Bricolage Grotesque"/>
              <a:cs typeface="Bricolage Grotesque"/>
              <a:sym typeface="Bricolage Grotesque"/>
            </a:endParaRPr>
          </a:p>
        </p:txBody>
      </p:sp>
      <p:sp>
        <p:nvSpPr>
          <p:cNvPr id="386" name="Google Shape;386;p11"/>
          <p:cNvSpPr txBox="1"/>
          <p:nvPr/>
        </p:nvSpPr>
        <p:spPr>
          <a:xfrm>
            <a:off x="9532996" y="1549064"/>
            <a:ext cx="8089946" cy="7257540"/>
          </a:xfrm>
          <a:prstGeom prst="rect">
            <a:avLst/>
          </a:prstGeom>
          <a:noFill/>
          <a:ln>
            <a:noFill/>
          </a:ln>
        </p:spPr>
        <p:txBody>
          <a:bodyPr anchorCtr="0" anchor="t" bIns="0" lIns="0" spcFirstLastPara="1" rIns="0" wrap="square" tIns="0">
            <a:spAutoFit/>
          </a:bodyPr>
          <a:lstStyle/>
          <a:p>
            <a:pPr indent="0" lvl="0" marL="0" marR="0" rtl="0" algn="just">
              <a:lnSpc>
                <a:spcPct val="188611"/>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4. Market Page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A free to all page that provides Watchlist functionality about Indices, Futures, Bonds and even Forex.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Includes Screener tables about Forex and Crypto that shows real-time data about its prices, changes, and more. </a:t>
            </a:r>
            <a:endParaRPr/>
          </a:p>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5. About Page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A page that shows different articles that provide user more knowledge about specific topics - these topics are linked to a third-party website that provides information</a:t>
            </a:r>
            <a:endParaRPr/>
          </a:p>
          <a:p>
            <a:pPr indent="0" lvl="0" marL="0" marR="0" rtl="0" algn="just">
              <a:lnSpc>
                <a:spcPct val="150022"/>
              </a:lnSpc>
              <a:spcBef>
                <a:spcPts val="0"/>
              </a:spcBef>
              <a:spcAft>
                <a:spcPts val="0"/>
              </a:spcAft>
              <a:buNone/>
            </a:pPr>
            <a:r>
              <a:rPr lang="en-US" sz="2263">
                <a:solidFill>
                  <a:srgbClr val="FFFFFF"/>
                </a:solidFill>
                <a:latin typeface="Bricolage Grotesque"/>
                <a:ea typeface="Bricolage Grotesque"/>
                <a:cs typeface="Bricolage Grotesque"/>
                <a:sym typeface="Bricolage Grotesque"/>
              </a:rPr>
              <a:t>6. Chartings Page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Charting: An advanced tool that offers range of powerful tools and features designed to help traders and investors analyze financial markets. </a:t>
            </a:r>
            <a:endParaRPr/>
          </a:p>
          <a:p>
            <a:pPr indent="-244333" lvl="1" marL="488667" marR="0" rtl="0" algn="just">
              <a:lnSpc>
                <a:spcPct val="150022"/>
              </a:lnSpc>
              <a:spcBef>
                <a:spcPts val="0"/>
              </a:spcBef>
              <a:spcAft>
                <a:spcPts val="0"/>
              </a:spcAft>
              <a:buClr>
                <a:srgbClr val="FFFFFF"/>
              </a:buClr>
              <a:buSzPts val="2263"/>
              <a:buFont typeface="Arial"/>
              <a:buChar char="•"/>
            </a:pPr>
            <a:r>
              <a:rPr b="0" i="0" lang="en-US" sz="2263" u="none" cap="none" strike="noStrike">
                <a:solidFill>
                  <a:srgbClr val="FFFFFF"/>
                </a:solidFill>
                <a:latin typeface="Bricolage Grotesque"/>
                <a:ea typeface="Bricolage Grotesque"/>
                <a:cs typeface="Bricolage Grotesque"/>
                <a:sym typeface="Bricolage Grotesque"/>
              </a:rPr>
              <a:t>Heatmaps: Provides a visual representation of market performance, helping traders and investors quickly identify trends and anomalies.</a:t>
            </a:r>
            <a:endParaRPr/>
          </a:p>
        </p:txBody>
      </p:sp>
      <p:sp>
        <p:nvSpPr>
          <p:cNvPr id="387" name="Google Shape;387;p11"/>
          <p:cNvSpPr txBox="1"/>
          <p:nvPr/>
        </p:nvSpPr>
        <p:spPr>
          <a:xfrm>
            <a:off x="765293" y="520670"/>
            <a:ext cx="8910465" cy="1085544"/>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lang="en-US" sz="8202">
                <a:solidFill>
                  <a:srgbClr val="FFFFFF"/>
                </a:solidFill>
                <a:latin typeface="Arial"/>
                <a:ea typeface="Arial"/>
                <a:cs typeface="Arial"/>
                <a:sym typeface="Arial"/>
              </a:rPr>
              <a:t>Modules</a:t>
            </a:r>
            <a:endParaRPr/>
          </a:p>
        </p:txBody>
      </p:sp>
      <p:sp>
        <p:nvSpPr>
          <p:cNvPr id="388" name="Google Shape;388;p11"/>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lang="en-US" sz="2699">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392" name="Shape 392"/>
        <p:cNvGrpSpPr/>
        <p:nvPr/>
      </p:nvGrpSpPr>
      <p:grpSpPr>
        <a:xfrm>
          <a:off x="0" y="0"/>
          <a:ext cx="0" cy="0"/>
          <a:chOff x="0" y="0"/>
          <a:chExt cx="0" cy="0"/>
        </a:xfrm>
      </p:grpSpPr>
      <p:sp>
        <p:nvSpPr>
          <p:cNvPr id="393" name="Google Shape;393;p12"/>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3">
              <a:alphaModFix/>
            </a:blip>
            <a:stretch>
              <a:fillRect b="0" l="0" r="0" t="0"/>
            </a:stretch>
          </a:blipFill>
          <a:ln>
            <a:noFill/>
          </a:ln>
        </p:spPr>
      </p:sp>
      <p:sp>
        <p:nvSpPr>
          <p:cNvPr id="394" name="Google Shape;394;p12"/>
          <p:cNvSpPr/>
          <p:nvPr/>
        </p:nvSpPr>
        <p:spPr>
          <a:xfrm>
            <a:off x="9597642" y="2944113"/>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395" name="Google Shape;395;p12"/>
          <p:cNvSpPr/>
          <p:nvPr/>
        </p:nvSpPr>
        <p:spPr>
          <a:xfrm>
            <a:off x="9803650" y="1765825"/>
            <a:ext cx="7023262" cy="7315897"/>
          </a:xfrm>
          <a:custGeom>
            <a:rect b="b" l="l" r="r" t="t"/>
            <a:pathLst>
              <a:path extrusionOk="0" h="7315897" w="7023262">
                <a:moveTo>
                  <a:pt x="0" y="0"/>
                </a:moveTo>
                <a:lnTo>
                  <a:pt x="7023261" y="0"/>
                </a:lnTo>
                <a:lnTo>
                  <a:pt x="7023261" y="7315897"/>
                </a:lnTo>
                <a:lnTo>
                  <a:pt x="0" y="7315897"/>
                </a:lnTo>
                <a:lnTo>
                  <a:pt x="0" y="0"/>
                </a:lnTo>
                <a:close/>
              </a:path>
            </a:pathLst>
          </a:custGeom>
          <a:blipFill rotWithShape="1">
            <a:blip r:embed="rId5">
              <a:alphaModFix/>
            </a:blip>
            <a:stretch>
              <a:fillRect b="0" l="0" r="0" t="0"/>
            </a:stretch>
          </a:blipFill>
          <a:ln>
            <a:noFill/>
          </a:ln>
        </p:spPr>
      </p:sp>
      <p:sp>
        <p:nvSpPr>
          <p:cNvPr id="396" name="Google Shape;396;p12"/>
          <p:cNvSpPr txBox="1"/>
          <p:nvPr/>
        </p:nvSpPr>
        <p:spPr>
          <a:xfrm>
            <a:off x="1876150" y="4282185"/>
            <a:ext cx="7267850" cy="2464152"/>
          </a:xfrm>
          <a:prstGeom prst="rect">
            <a:avLst/>
          </a:prstGeom>
          <a:noFill/>
          <a:ln>
            <a:noFill/>
          </a:ln>
        </p:spPr>
        <p:txBody>
          <a:bodyPr anchorCtr="0" anchor="t" bIns="0" lIns="0" spcFirstLastPara="1" rIns="0" wrap="square" tIns="0">
            <a:spAutoFit/>
          </a:bodyPr>
          <a:lstStyle/>
          <a:p>
            <a:pPr indent="0" lvl="0" marL="0" marR="0" rtl="0" algn="l">
              <a:lnSpc>
                <a:spcPct val="99004"/>
              </a:lnSpc>
              <a:spcBef>
                <a:spcPts val="0"/>
              </a:spcBef>
              <a:spcAft>
                <a:spcPts val="0"/>
              </a:spcAft>
              <a:buNone/>
            </a:pPr>
            <a:r>
              <a:rPr lang="en-US" sz="9541">
                <a:solidFill>
                  <a:srgbClr val="FFFFFF"/>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92" name="Shape 92"/>
        <p:cNvGrpSpPr/>
        <p:nvPr/>
      </p:nvGrpSpPr>
      <p:grpSpPr>
        <a:xfrm>
          <a:off x="0" y="0"/>
          <a:ext cx="0" cy="0"/>
          <a:chOff x="0" y="0"/>
          <a:chExt cx="0" cy="0"/>
        </a:xfrm>
      </p:grpSpPr>
      <p:sp>
        <p:nvSpPr>
          <p:cNvPr id="93" name="Google Shape;93;p2"/>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3">
              <a:alphaModFix/>
            </a:blip>
            <a:stretch>
              <a:fillRect b="0" l="0" r="0" t="0"/>
            </a:stretch>
          </a:blipFill>
          <a:ln>
            <a:noFill/>
          </a:ln>
        </p:spPr>
      </p:sp>
      <p:sp>
        <p:nvSpPr>
          <p:cNvPr id="94" name="Google Shape;94;p2"/>
          <p:cNvSpPr/>
          <p:nvPr/>
        </p:nvSpPr>
        <p:spPr>
          <a:xfrm>
            <a:off x="9597642" y="2944113"/>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95" name="Google Shape;95;p2"/>
          <p:cNvSpPr/>
          <p:nvPr/>
        </p:nvSpPr>
        <p:spPr>
          <a:xfrm>
            <a:off x="9387282" y="1028700"/>
            <a:ext cx="6428861" cy="6428861"/>
          </a:xfrm>
          <a:custGeom>
            <a:rect b="b" l="l" r="r" t="t"/>
            <a:pathLst>
              <a:path extrusionOk="0" h="6428861" w="6428861">
                <a:moveTo>
                  <a:pt x="0" y="0"/>
                </a:moveTo>
                <a:lnTo>
                  <a:pt x="6428861" y="0"/>
                </a:lnTo>
                <a:lnTo>
                  <a:pt x="6428861" y="6428861"/>
                </a:lnTo>
                <a:lnTo>
                  <a:pt x="0" y="6428861"/>
                </a:lnTo>
                <a:lnTo>
                  <a:pt x="0" y="0"/>
                </a:lnTo>
                <a:close/>
              </a:path>
            </a:pathLst>
          </a:custGeom>
          <a:blipFill rotWithShape="1">
            <a:blip r:embed="rId5">
              <a:alphaModFix/>
            </a:blip>
            <a:stretch>
              <a:fillRect b="0" l="0" r="0" t="0"/>
            </a:stretch>
          </a:blipFill>
          <a:ln>
            <a:noFill/>
          </a:ln>
        </p:spPr>
      </p:sp>
      <p:sp>
        <p:nvSpPr>
          <p:cNvPr id="96" name="Google Shape;96;p2"/>
          <p:cNvSpPr/>
          <p:nvPr/>
        </p:nvSpPr>
        <p:spPr>
          <a:xfrm>
            <a:off x="10789176" y="2894214"/>
            <a:ext cx="6106991" cy="5725304"/>
          </a:xfrm>
          <a:custGeom>
            <a:rect b="b" l="l" r="r" t="t"/>
            <a:pathLst>
              <a:path extrusionOk="0" h="5725304" w="6106991">
                <a:moveTo>
                  <a:pt x="0" y="0"/>
                </a:moveTo>
                <a:lnTo>
                  <a:pt x="6106991" y="0"/>
                </a:lnTo>
                <a:lnTo>
                  <a:pt x="6106991" y="5725304"/>
                </a:lnTo>
                <a:lnTo>
                  <a:pt x="0" y="5725304"/>
                </a:lnTo>
                <a:lnTo>
                  <a:pt x="0" y="0"/>
                </a:lnTo>
                <a:close/>
              </a:path>
            </a:pathLst>
          </a:custGeom>
          <a:blipFill rotWithShape="1">
            <a:blip r:embed="rId6">
              <a:alphaModFix/>
            </a:blip>
            <a:stretch>
              <a:fillRect b="0" l="0" r="0" t="0"/>
            </a:stretch>
          </a:blipFill>
          <a:ln>
            <a:noFill/>
          </a:ln>
        </p:spPr>
      </p:sp>
      <p:sp>
        <p:nvSpPr>
          <p:cNvPr id="97" name="Google Shape;97;p2"/>
          <p:cNvSpPr txBox="1"/>
          <p:nvPr/>
        </p:nvSpPr>
        <p:spPr>
          <a:xfrm>
            <a:off x="1540118" y="1980398"/>
            <a:ext cx="9738520" cy="1216915"/>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200" u="none" cap="none" strike="noStrike">
                <a:solidFill>
                  <a:srgbClr val="FFFFFF"/>
                </a:solidFill>
                <a:latin typeface="Arial"/>
                <a:ea typeface="Arial"/>
                <a:cs typeface="Arial"/>
                <a:sym typeface="Arial"/>
              </a:rPr>
              <a:t>Introduction</a:t>
            </a:r>
            <a:endParaRPr/>
          </a:p>
        </p:txBody>
      </p:sp>
      <p:sp>
        <p:nvSpPr>
          <p:cNvPr id="98" name="Google Shape;98;p2"/>
          <p:cNvSpPr txBox="1"/>
          <p:nvPr/>
        </p:nvSpPr>
        <p:spPr>
          <a:xfrm>
            <a:off x="1540118" y="3585117"/>
            <a:ext cx="7603882" cy="4331336"/>
          </a:xfrm>
          <a:prstGeom prst="rect">
            <a:avLst/>
          </a:prstGeom>
          <a:noFill/>
          <a:ln>
            <a:noFill/>
          </a:ln>
        </p:spPr>
        <p:txBody>
          <a:bodyPr anchorCtr="0" anchor="t" bIns="0" lIns="0" spcFirstLastPara="1" rIns="0" wrap="square" tIns="0">
            <a:spAutoFit/>
          </a:bodyPr>
          <a:lstStyle/>
          <a:p>
            <a:pPr indent="0" lvl="0" marL="0" marR="0" rtl="0" algn="just">
              <a:lnSpc>
                <a:spcPct val="140012"/>
              </a:lnSpc>
              <a:spcBef>
                <a:spcPts val="0"/>
              </a:spcBef>
              <a:spcAft>
                <a:spcPts val="0"/>
              </a:spcAft>
              <a:buNone/>
            </a:pPr>
            <a:r>
              <a:rPr b="0" i="0" lang="en-US" sz="3099" u="none" cap="none" strike="noStrike">
                <a:solidFill>
                  <a:srgbClr val="FFFFFF"/>
                </a:solidFill>
                <a:latin typeface="Bricolage Grotesque"/>
                <a:ea typeface="Bricolage Grotesque"/>
                <a:cs typeface="Bricolage Grotesque"/>
                <a:sym typeface="Bricolage Grotesque"/>
              </a:rPr>
              <a:t>Welcome to Stellar, your gateway to seamless and secure trading guide. Whether you're a beginner trader looking to explore the world of markets or an experienced trader seeking advanced tools and insights, Stellar offers a comprehensive platform tailored to meet your trading needs.</a:t>
            </a:r>
            <a:endParaRPr/>
          </a:p>
        </p:txBody>
      </p:sp>
      <p:sp>
        <p:nvSpPr>
          <p:cNvPr id="99" name="Google Shape;99;p2"/>
          <p:cNvSpPr txBox="1"/>
          <p:nvPr/>
        </p:nvSpPr>
        <p:spPr>
          <a:xfrm>
            <a:off x="15816143"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103" name="Shape 103"/>
        <p:cNvGrpSpPr/>
        <p:nvPr/>
      </p:nvGrpSpPr>
      <p:grpSpPr>
        <a:xfrm>
          <a:off x="0" y="0"/>
          <a:ext cx="0" cy="0"/>
          <a:chOff x="0" y="0"/>
          <a:chExt cx="0" cy="0"/>
        </a:xfrm>
      </p:grpSpPr>
      <p:sp>
        <p:nvSpPr>
          <p:cNvPr id="104" name="Google Shape;104;p3"/>
          <p:cNvSpPr/>
          <p:nvPr/>
        </p:nvSpPr>
        <p:spPr>
          <a:xfrm>
            <a:off x="8157248" y="2115054"/>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3">
              <a:alphaModFix/>
            </a:blip>
            <a:stretch>
              <a:fillRect b="0" l="0" r="0" t="0"/>
            </a:stretch>
          </a:blipFill>
          <a:ln>
            <a:noFill/>
          </a:ln>
        </p:spPr>
      </p:sp>
      <p:sp>
        <p:nvSpPr>
          <p:cNvPr id="105" name="Google Shape;105;p3"/>
          <p:cNvSpPr/>
          <p:nvPr/>
        </p:nvSpPr>
        <p:spPr>
          <a:xfrm>
            <a:off x="-10461949" y="-8325020"/>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4">
              <a:alphaModFix/>
            </a:blip>
            <a:stretch>
              <a:fillRect b="0" l="0" r="0" t="0"/>
            </a:stretch>
          </a:blipFill>
          <a:ln>
            <a:noFill/>
          </a:ln>
        </p:spPr>
      </p:sp>
      <p:sp>
        <p:nvSpPr>
          <p:cNvPr id="106" name="Google Shape;106;p3"/>
          <p:cNvSpPr/>
          <p:nvPr/>
        </p:nvSpPr>
        <p:spPr>
          <a:xfrm>
            <a:off x="-1105670" y="998045"/>
            <a:ext cx="7061742" cy="9384375"/>
          </a:xfrm>
          <a:custGeom>
            <a:rect b="b" l="l" r="r" t="t"/>
            <a:pathLst>
              <a:path extrusionOk="0" h="9384375" w="7061742">
                <a:moveTo>
                  <a:pt x="0" y="0"/>
                </a:moveTo>
                <a:lnTo>
                  <a:pt x="7061742" y="0"/>
                </a:lnTo>
                <a:lnTo>
                  <a:pt x="7061742" y="9384375"/>
                </a:lnTo>
                <a:lnTo>
                  <a:pt x="0" y="9384375"/>
                </a:lnTo>
                <a:lnTo>
                  <a:pt x="0" y="0"/>
                </a:lnTo>
                <a:close/>
              </a:path>
            </a:pathLst>
          </a:custGeom>
          <a:blipFill rotWithShape="1">
            <a:blip r:embed="rId5">
              <a:alphaModFix/>
            </a:blip>
            <a:stretch>
              <a:fillRect b="0" l="0" r="0" t="0"/>
            </a:stretch>
          </a:blipFill>
          <a:ln>
            <a:noFill/>
          </a:ln>
        </p:spPr>
      </p:sp>
      <p:sp>
        <p:nvSpPr>
          <p:cNvPr id="107" name="Google Shape;107;p3"/>
          <p:cNvSpPr/>
          <p:nvPr/>
        </p:nvSpPr>
        <p:spPr>
          <a:xfrm>
            <a:off x="-1172476" y="4332977"/>
            <a:ext cx="2324309" cy="2324309"/>
          </a:xfrm>
          <a:custGeom>
            <a:rect b="b" l="l" r="r" t="t"/>
            <a:pathLst>
              <a:path extrusionOk="0" h="2324309" w="2324309">
                <a:moveTo>
                  <a:pt x="0" y="0"/>
                </a:moveTo>
                <a:lnTo>
                  <a:pt x="2324309" y="0"/>
                </a:lnTo>
                <a:lnTo>
                  <a:pt x="2324309" y="2324309"/>
                </a:lnTo>
                <a:lnTo>
                  <a:pt x="0" y="2324309"/>
                </a:lnTo>
                <a:lnTo>
                  <a:pt x="0" y="0"/>
                </a:lnTo>
                <a:close/>
              </a:path>
            </a:pathLst>
          </a:custGeom>
          <a:blipFill rotWithShape="1">
            <a:blip r:embed="rId6">
              <a:alphaModFix/>
            </a:blip>
            <a:stretch>
              <a:fillRect b="0" l="0" r="0" t="0"/>
            </a:stretch>
          </a:blipFill>
          <a:ln>
            <a:noFill/>
          </a:ln>
        </p:spPr>
      </p:sp>
      <p:sp>
        <p:nvSpPr>
          <p:cNvPr id="108" name="Google Shape;108;p3"/>
          <p:cNvSpPr txBox="1"/>
          <p:nvPr/>
        </p:nvSpPr>
        <p:spPr>
          <a:xfrm>
            <a:off x="7108042" y="559255"/>
            <a:ext cx="8580563" cy="1119865"/>
          </a:xfrm>
          <a:prstGeom prst="rect">
            <a:avLst/>
          </a:prstGeom>
          <a:noFill/>
          <a:ln>
            <a:noFill/>
          </a:ln>
        </p:spPr>
        <p:txBody>
          <a:bodyPr anchorCtr="0" anchor="t" bIns="0" lIns="0" spcFirstLastPara="1" rIns="0" wrap="square" tIns="0">
            <a:spAutoFit/>
          </a:bodyPr>
          <a:lstStyle/>
          <a:p>
            <a:pPr indent="0" lvl="0" marL="0" marR="0" rtl="0" algn="l">
              <a:lnSpc>
                <a:spcPct val="98995"/>
              </a:lnSpc>
              <a:spcBef>
                <a:spcPts val="0"/>
              </a:spcBef>
              <a:spcAft>
                <a:spcPts val="0"/>
              </a:spcAft>
              <a:buNone/>
            </a:pPr>
            <a:r>
              <a:rPr b="0" i="0" lang="en-US" sz="8561" u="none" cap="none" strike="noStrike">
                <a:solidFill>
                  <a:srgbClr val="FFFFFF"/>
                </a:solidFill>
                <a:latin typeface="Arial"/>
                <a:ea typeface="Arial"/>
                <a:cs typeface="Arial"/>
                <a:sym typeface="Arial"/>
              </a:rPr>
              <a:t>System Overview</a:t>
            </a:r>
            <a:endParaRPr/>
          </a:p>
        </p:txBody>
      </p:sp>
      <p:sp>
        <p:nvSpPr>
          <p:cNvPr id="109" name="Google Shape;109;p3"/>
          <p:cNvSpPr txBox="1"/>
          <p:nvPr/>
        </p:nvSpPr>
        <p:spPr>
          <a:xfrm>
            <a:off x="7108042" y="2048379"/>
            <a:ext cx="10547582" cy="541718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100" u="none" cap="none" strike="noStrike">
                <a:solidFill>
                  <a:srgbClr val="FFFFFF"/>
                </a:solidFill>
                <a:latin typeface="Bricolage Grotesque"/>
                <a:ea typeface="Bricolage Grotesque"/>
                <a:cs typeface="Bricolage Grotesque"/>
                <a:sym typeface="Bricolage Grotesque"/>
              </a:rPr>
              <a:t>Stellar Trading is an all-inclusive platform that helps users keep informed about market movements by giving real-time prices for stocks, currency, cryptocurrencies, and other financial products. In addition to sophisticated technical analysis tools and equipment to support well-informed decision-making, the platform incorporates news feeds to notify users of the most recent changes in the economy that are relevant to these instruments.</a:t>
            </a:r>
            <a:endParaRPr/>
          </a:p>
          <a:p>
            <a:pPr indent="0" lvl="0" marL="0" marR="0" rtl="0" algn="just">
              <a:lnSpc>
                <a:spcPct val="140000"/>
              </a:lnSpc>
              <a:spcBef>
                <a:spcPts val="0"/>
              </a:spcBef>
              <a:spcAft>
                <a:spcPts val="0"/>
              </a:spcAft>
              <a:buNone/>
            </a:pPr>
            <a:r>
              <a:t/>
            </a:r>
            <a:endParaRPr b="0" i="0" sz="3100"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00"/>
              </a:lnSpc>
              <a:spcBef>
                <a:spcPts val="0"/>
              </a:spcBef>
              <a:spcAft>
                <a:spcPts val="0"/>
              </a:spcAft>
              <a:buNone/>
            </a:pPr>
            <a:r>
              <a:t/>
            </a:r>
            <a:endParaRPr b="0" i="0" sz="3100" u="none" cap="none" strike="noStrike">
              <a:solidFill>
                <a:srgbClr val="FFFFFF"/>
              </a:solidFill>
              <a:latin typeface="Bricolage Grotesque"/>
              <a:ea typeface="Bricolage Grotesque"/>
              <a:cs typeface="Bricolage Grotesque"/>
              <a:sym typeface="Bricolage Grotesque"/>
            </a:endParaRPr>
          </a:p>
        </p:txBody>
      </p:sp>
      <p:sp>
        <p:nvSpPr>
          <p:cNvPr id="110" name="Google Shape;110;p3"/>
          <p:cNvSpPr/>
          <p:nvPr/>
        </p:nvSpPr>
        <p:spPr>
          <a:xfrm>
            <a:off x="6259622" y="6676932"/>
            <a:ext cx="1696841" cy="1696841"/>
          </a:xfrm>
          <a:custGeom>
            <a:rect b="b" l="l" r="r" t="t"/>
            <a:pathLst>
              <a:path extrusionOk="0" h="1696841" w="1696841">
                <a:moveTo>
                  <a:pt x="0" y="0"/>
                </a:moveTo>
                <a:lnTo>
                  <a:pt x="1696840" y="0"/>
                </a:lnTo>
                <a:lnTo>
                  <a:pt x="1696840" y="1696841"/>
                </a:lnTo>
                <a:lnTo>
                  <a:pt x="0" y="1696841"/>
                </a:lnTo>
                <a:lnTo>
                  <a:pt x="0" y="0"/>
                </a:lnTo>
                <a:close/>
              </a:path>
            </a:pathLst>
          </a:custGeom>
          <a:blipFill rotWithShape="1">
            <a:blip r:embed="rId7">
              <a:alphaModFix/>
            </a:blip>
            <a:stretch>
              <a:fillRect b="0" l="0" r="0" t="0"/>
            </a:stretch>
          </a:blipFill>
          <a:ln>
            <a:noFill/>
          </a:ln>
        </p:spPr>
      </p:sp>
      <p:sp>
        <p:nvSpPr>
          <p:cNvPr id="111" name="Google Shape;111;p3"/>
          <p:cNvSpPr/>
          <p:nvPr/>
        </p:nvSpPr>
        <p:spPr>
          <a:xfrm>
            <a:off x="6946708" y="6172055"/>
            <a:ext cx="1009754" cy="1009754"/>
          </a:xfrm>
          <a:custGeom>
            <a:rect b="b" l="l" r="r" t="t"/>
            <a:pathLst>
              <a:path extrusionOk="0" h="1009754" w="1009754">
                <a:moveTo>
                  <a:pt x="0" y="0"/>
                </a:moveTo>
                <a:lnTo>
                  <a:pt x="1009754" y="0"/>
                </a:lnTo>
                <a:lnTo>
                  <a:pt x="1009754" y="1009754"/>
                </a:lnTo>
                <a:lnTo>
                  <a:pt x="0" y="1009754"/>
                </a:lnTo>
                <a:lnTo>
                  <a:pt x="0" y="0"/>
                </a:lnTo>
                <a:close/>
              </a:path>
            </a:pathLst>
          </a:custGeom>
          <a:blipFill rotWithShape="1">
            <a:blip r:embed="rId6">
              <a:alphaModFix/>
            </a:blip>
            <a:stretch>
              <a:fillRect b="0" l="0" r="0" t="0"/>
            </a:stretch>
          </a:blipFill>
          <a:ln>
            <a:noFill/>
          </a:ln>
        </p:spPr>
      </p:sp>
      <p:sp>
        <p:nvSpPr>
          <p:cNvPr id="112" name="Google Shape;112;p3"/>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116" name="Shape 116"/>
        <p:cNvGrpSpPr/>
        <p:nvPr/>
      </p:nvGrpSpPr>
      <p:grpSpPr>
        <a:xfrm>
          <a:off x="0" y="0"/>
          <a:ext cx="0" cy="0"/>
          <a:chOff x="0" y="0"/>
          <a:chExt cx="0" cy="0"/>
        </a:xfrm>
      </p:grpSpPr>
      <p:sp>
        <p:nvSpPr>
          <p:cNvPr id="117" name="Google Shape;117;p4"/>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3">
              <a:alphaModFix/>
            </a:blip>
            <a:stretch>
              <a:fillRect b="0" l="0" r="0" t="0"/>
            </a:stretch>
          </a:blipFill>
          <a:ln>
            <a:noFill/>
          </a:ln>
        </p:spPr>
      </p:sp>
      <p:sp>
        <p:nvSpPr>
          <p:cNvPr id="118" name="Google Shape;118;p4"/>
          <p:cNvSpPr/>
          <p:nvPr/>
        </p:nvSpPr>
        <p:spPr>
          <a:xfrm>
            <a:off x="9597642" y="2944113"/>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119" name="Google Shape;119;p4"/>
          <p:cNvSpPr txBox="1"/>
          <p:nvPr/>
        </p:nvSpPr>
        <p:spPr>
          <a:xfrm>
            <a:off x="502535" y="511145"/>
            <a:ext cx="10632764" cy="928878"/>
          </a:xfrm>
          <a:prstGeom prst="rect">
            <a:avLst/>
          </a:prstGeom>
          <a:noFill/>
          <a:ln>
            <a:noFill/>
          </a:ln>
        </p:spPr>
        <p:txBody>
          <a:bodyPr anchorCtr="0" anchor="t" bIns="0" lIns="0" spcFirstLastPara="1" rIns="0" wrap="square" tIns="0">
            <a:spAutoFit/>
          </a:bodyPr>
          <a:lstStyle/>
          <a:p>
            <a:pPr indent="0" lvl="0" marL="0" marR="0" rtl="0" algn="l">
              <a:lnSpc>
                <a:spcPct val="99002"/>
              </a:lnSpc>
              <a:spcBef>
                <a:spcPts val="0"/>
              </a:spcBef>
              <a:spcAft>
                <a:spcPts val="0"/>
              </a:spcAft>
              <a:buNone/>
            </a:pPr>
            <a:r>
              <a:rPr b="0" i="0" lang="en-US" sz="7116" u="none" cap="none" strike="noStrike">
                <a:solidFill>
                  <a:srgbClr val="FFFFFF"/>
                </a:solidFill>
                <a:latin typeface="Arial"/>
                <a:ea typeface="Arial"/>
                <a:cs typeface="Arial"/>
                <a:sym typeface="Arial"/>
              </a:rPr>
              <a:t>Problem Statement</a:t>
            </a:r>
            <a:endParaRPr/>
          </a:p>
        </p:txBody>
      </p:sp>
      <p:sp>
        <p:nvSpPr>
          <p:cNvPr id="120" name="Google Shape;120;p4"/>
          <p:cNvSpPr txBox="1"/>
          <p:nvPr/>
        </p:nvSpPr>
        <p:spPr>
          <a:xfrm>
            <a:off x="1028700" y="1578875"/>
            <a:ext cx="16230600" cy="2034541"/>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0" i="0" lang="en-US" sz="3899" u="none" cap="none" strike="noStrike">
                <a:solidFill>
                  <a:srgbClr val="FFFFFF"/>
                </a:solidFill>
                <a:latin typeface="Bricolage Grotesque"/>
                <a:ea typeface="Bricolage Grotesque"/>
                <a:cs typeface="Bricolage Grotesque"/>
                <a:sym typeface="Bricolage Grotesque"/>
              </a:rPr>
              <a:t>Following the banning of the Binance platform in the Philippines, there is a pressing need for a reliable and user-friendly alternative trading website that caters to Filipino market trader investors. </a:t>
            </a:r>
            <a:endParaRPr/>
          </a:p>
        </p:txBody>
      </p:sp>
      <p:sp>
        <p:nvSpPr>
          <p:cNvPr id="121" name="Google Shape;121;p4"/>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
        <p:nvSpPr>
          <p:cNvPr id="122" name="Google Shape;122;p4"/>
          <p:cNvSpPr txBox="1"/>
          <p:nvPr/>
        </p:nvSpPr>
        <p:spPr>
          <a:xfrm>
            <a:off x="502535" y="5295900"/>
            <a:ext cx="10632764" cy="928878"/>
          </a:xfrm>
          <a:prstGeom prst="rect">
            <a:avLst/>
          </a:prstGeom>
          <a:noFill/>
          <a:ln>
            <a:noFill/>
          </a:ln>
        </p:spPr>
        <p:txBody>
          <a:bodyPr anchorCtr="0" anchor="t" bIns="0" lIns="0" spcFirstLastPara="1" rIns="0" wrap="square" tIns="0">
            <a:spAutoFit/>
          </a:bodyPr>
          <a:lstStyle/>
          <a:p>
            <a:pPr indent="0" lvl="0" marL="0" marR="0" rtl="0" algn="l">
              <a:lnSpc>
                <a:spcPct val="99002"/>
              </a:lnSpc>
              <a:spcBef>
                <a:spcPts val="0"/>
              </a:spcBef>
              <a:spcAft>
                <a:spcPts val="0"/>
              </a:spcAft>
              <a:buNone/>
            </a:pPr>
            <a:r>
              <a:rPr b="0" i="0" lang="en-US" sz="7116" u="none" cap="none" strike="noStrike">
                <a:solidFill>
                  <a:srgbClr val="FFFFFF"/>
                </a:solidFill>
                <a:latin typeface="Arial"/>
                <a:ea typeface="Arial"/>
                <a:cs typeface="Arial"/>
                <a:sym typeface="Arial"/>
              </a:rPr>
              <a:t>Solution</a:t>
            </a:r>
            <a:endParaRPr/>
          </a:p>
        </p:txBody>
      </p:sp>
      <p:sp>
        <p:nvSpPr>
          <p:cNvPr id="123" name="Google Shape;123;p4"/>
          <p:cNvSpPr txBox="1"/>
          <p:nvPr/>
        </p:nvSpPr>
        <p:spPr>
          <a:xfrm>
            <a:off x="1028700" y="6367653"/>
            <a:ext cx="16230600" cy="6306535"/>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0" i="0" lang="en-US" sz="3899" u="none" cap="none" strike="noStrike">
                <a:solidFill>
                  <a:srgbClr val="FFFFFF"/>
                </a:solidFill>
                <a:latin typeface="Bricolage Grotesque"/>
                <a:ea typeface="Bricolage Grotesque"/>
                <a:cs typeface="Bricolage Grotesque"/>
                <a:sym typeface="Bricolage Grotesque"/>
              </a:rPr>
              <a:t>This platform should provide seamless and easy-to-understand functionality, robust security measures, and linkage to a secure trading option to ensure a smooth transition and continued access to market trading for Filipino users.</a:t>
            </a:r>
            <a:endParaRPr/>
          </a:p>
          <a:p>
            <a:pPr indent="0" lvl="0" marL="0" marR="0" rtl="0" algn="just">
              <a:lnSpc>
                <a:spcPct val="140010"/>
              </a:lnSpc>
              <a:spcBef>
                <a:spcPts val="0"/>
              </a:spcBef>
              <a:spcAft>
                <a:spcPts val="0"/>
              </a:spcAft>
              <a:buNone/>
            </a:pPr>
            <a:r>
              <a:t/>
            </a:r>
            <a:endParaRPr b="0" i="0" sz="38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0"/>
              </a:lnSpc>
              <a:spcBef>
                <a:spcPts val="0"/>
              </a:spcBef>
              <a:spcAft>
                <a:spcPts val="0"/>
              </a:spcAft>
              <a:buNone/>
            </a:pPr>
            <a:r>
              <a:t/>
            </a:r>
            <a:endParaRPr b="0" i="0" sz="38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0"/>
              </a:lnSpc>
              <a:spcBef>
                <a:spcPts val="0"/>
              </a:spcBef>
              <a:spcAft>
                <a:spcPts val="0"/>
              </a:spcAft>
              <a:buNone/>
            </a:pPr>
            <a:r>
              <a:t/>
            </a:r>
            <a:endParaRPr b="0" i="0" sz="38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0"/>
              </a:lnSpc>
              <a:spcBef>
                <a:spcPts val="0"/>
              </a:spcBef>
              <a:spcAft>
                <a:spcPts val="0"/>
              </a:spcAft>
              <a:buNone/>
            </a:pPr>
            <a:r>
              <a:t/>
            </a:r>
            <a:endParaRPr b="0" i="0" sz="38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0"/>
              </a:lnSpc>
              <a:spcBef>
                <a:spcPts val="0"/>
              </a:spcBef>
              <a:spcAft>
                <a:spcPts val="0"/>
              </a:spcAft>
              <a:buNone/>
            </a:pPr>
            <a:r>
              <a:t/>
            </a:r>
            <a:endParaRPr b="0" i="0" sz="3899" u="none" cap="none" strike="noStrike">
              <a:solidFill>
                <a:srgbClr val="FFFFFF"/>
              </a:solidFill>
              <a:latin typeface="Bricolage Grotesque"/>
              <a:ea typeface="Bricolage Grotesque"/>
              <a:cs typeface="Bricolage Grotesque"/>
              <a:sym typeface="Bricolage Grotesq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127" name="Shape 127"/>
        <p:cNvGrpSpPr/>
        <p:nvPr/>
      </p:nvGrpSpPr>
      <p:grpSpPr>
        <a:xfrm>
          <a:off x="0" y="0"/>
          <a:ext cx="0" cy="0"/>
          <a:chOff x="0" y="0"/>
          <a:chExt cx="0" cy="0"/>
        </a:xfrm>
      </p:grpSpPr>
      <p:sp>
        <p:nvSpPr>
          <p:cNvPr id="128" name="Google Shape;128;p5"/>
          <p:cNvSpPr/>
          <p:nvPr/>
        </p:nvSpPr>
        <p:spPr>
          <a:xfrm>
            <a:off x="-2711034" y="6369277"/>
            <a:ext cx="6563337" cy="6563337"/>
          </a:xfrm>
          <a:custGeom>
            <a:rect b="b" l="l" r="r" t="t"/>
            <a:pathLst>
              <a:path extrusionOk="0" h="6563337" w="6563337">
                <a:moveTo>
                  <a:pt x="0" y="0"/>
                </a:moveTo>
                <a:lnTo>
                  <a:pt x="6563336" y="0"/>
                </a:lnTo>
                <a:lnTo>
                  <a:pt x="6563336" y="6563336"/>
                </a:lnTo>
                <a:lnTo>
                  <a:pt x="0" y="6563336"/>
                </a:lnTo>
                <a:lnTo>
                  <a:pt x="0" y="0"/>
                </a:lnTo>
                <a:close/>
              </a:path>
            </a:pathLst>
          </a:custGeom>
          <a:blipFill rotWithShape="1">
            <a:blip r:embed="rId3">
              <a:alphaModFix amt="26000"/>
            </a:blip>
            <a:stretch>
              <a:fillRect b="0" l="0" r="0" t="0"/>
            </a:stretch>
          </a:blipFill>
          <a:ln>
            <a:noFill/>
          </a:ln>
        </p:spPr>
      </p:sp>
      <p:sp>
        <p:nvSpPr>
          <p:cNvPr id="129" name="Google Shape;129;p5"/>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4">
              <a:alphaModFix/>
            </a:blip>
            <a:stretch>
              <a:fillRect b="0" l="0" r="0" t="0"/>
            </a:stretch>
          </a:blipFill>
          <a:ln>
            <a:noFill/>
          </a:ln>
        </p:spPr>
      </p:sp>
      <p:sp>
        <p:nvSpPr>
          <p:cNvPr id="130" name="Google Shape;130;p5"/>
          <p:cNvSpPr/>
          <p:nvPr/>
        </p:nvSpPr>
        <p:spPr>
          <a:xfrm>
            <a:off x="9597642" y="2944113"/>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5">
              <a:alphaModFix/>
            </a:blip>
            <a:stretch>
              <a:fillRect b="0" l="0" r="0" t="0"/>
            </a:stretch>
          </a:blipFill>
          <a:ln>
            <a:noFill/>
          </a:ln>
        </p:spPr>
      </p:sp>
      <p:sp>
        <p:nvSpPr>
          <p:cNvPr id="131" name="Google Shape;131;p5"/>
          <p:cNvSpPr txBox="1"/>
          <p:nvPr/>
        </p:nvSpPr>
        <p:spPr>
          <a:xfrm>
            <a:off x="1484746" y="720992"/>
            <a:ext cx="9035894" cy="1216915"/>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200" u="none" cap="none" strike="noStrike">
                <a:solidFill>
                  <a:srgbClr val="FFFFFF"/>
                </a:solidFill>
                <a:latin typeface="Arial"/>
                <a:ea typeface="Arial"/>
                <a:cs typeface="Arial"/>
                <a:sym typeface="Arial"/>
              </a:rPr>
              <a:t>Design Progress</a:t>
            </a:r>
            <a:endParaRPr/>
          </a:p>
        </p:txBody>
      </p:sp>
      <p:sp>
        <p:nvSpPr>
          <p:cNvPr id="132" name="Google Shape;132;p5"/>
          <p:cNvSpPr/>
          <p:nvPr/>
        </p:nvSpPr>
        <p:spPr>
          <a:xfrm>
            <a:off x="14213069" y="-2252968"/>
            <a:ext cx="6563337" cy="6563337"/>
          </a:xfrm>
          <a:custGeom>
            <a:rect b="b" l="l" r="r" t="t"/>
            <a:pathLst>
              <a:path extrusionOk="0" h="6563337" w="6563337">
                <a:moveTo>
                  <a:pt x="0" y="0"/>
                </a:moveTo>
                <a:lnTo>
                  <a:pt x="6563337" y="0"/>
                </a:lnTo>
                <a:lnTo>
                  <a:pt x="6563337" y="6563336"/>
                </a:lnTo>
                <a:lnTo>
                  <a:pt x="0" y="6563336"/>
                </a:lnTo>
                <a:lnTo>
                  <a:pt x="0" y="0"/>
                </a:lnTo>
                <a:close/>
              </a:path>
            </a:pathLst>
          </a:custGeom>
          <a:blipFill rotWithShape="1">
            <a:blip r:embed="rId3">
              <a:alphaModFix amt="26000"/>
            </a:blip>
            <a:stretch>
              <a:fillRect b="0" l="0" r="0" t="0"/>
            </a:stretch>
          </a:blipFill>
          <a:ln>
            <a:noFill/>
          </a:ln>
        </p:spPr>
      </p:sp>
      <p:grpSp>
        <p:nvGrpSpPr>
          <p:cNvPr id="133" name="Google Shape;133;p5"/>
          <p:cNvGrpSpPr/>
          <p:nvPr/>
        </p:nvGrpSpPr>
        <p:grpSpPr>
          <a:xfrm>
            <a:off x="3245455" y="6276683"/>
            <a:ext cx="11797091" cy="2811084"/>
            <a:chOff x="0" y="-123459"/>
            <a:chExt cx="15729455" cy="3748112"/>
          </a:xfrm>
        </p:grpSpPr>
        <p:grpSp>
          <p:nvGrpSpPr>
            <p:cNvPr id="134" name="Google Shape;134;p5"/>
            <p:cNvGrpSpPr/>
            <p:nvPr/>
          </p:nvGrpSpPr>
          <p:grpSpPr>
            <a:xfrm>
              <a:off x="0" y="-123459"/>
              <a:ext cx="3764450" cy="3748112"/>
              <a:chOff x="0" y="-38100"/>
              <a:chExt cx="1161726" cy="1156684"/>
            </a:xfrm>
          </p:grpSpPr>
          <p:sp>
            <p:nvSpPr>
              <p:cNvPr id="135" name="Google Shape;135;p5"/>
              <p:cNvSpPr/>
              <p:nvPr/>
            </p:nvSpPr>
            <p:spPr>
              <a:xfrm>
                <a:off x="0" y="0"/>
                <a:ext cx="1161726" cy="1118584"/>
              </a:xfrm>
              <a:custGeom>
                <a:rect b="b" l="l" r="r" t="t"/>
                <a:pathLst>
                  <a:path extrusionOk="0" h="1118584" w="1161726">
                    <a:moveTo>
                      <a:pt x="58799" y="0"/>
                    </a:moveTo>
                    <a:lnTo>
                      <a:pt x="1102926" y="0"/>
                    </a:lnTo>
                    <a:cubicBezTo>
                      <a:pt x="1135400" y="0"/>
                      <a:pt x="1161726" y="26325"/>
                      <a:pt x="1161726" y="58799"/>
                    </a:cubicBezTo>
                    <a:lnTo>
                      <a:pt x="1161726" y="1059784"/>
                    </a:lnTo>
                    <a:cubicBezTo>
                      <a:pt x="1161726" y="1092258"/>
                      <a:pt x="1135400" y="1118584"/>
                      <a:pt x="1102926" y="1118584"/>
                    </a:cubicBezTo>
                    <a:lnTo>
                      <a:pt x="58799" y="1118584"/>
                    </a:lnTo>
                    <a:cubicBezTo>
                      <a:pt x="26325" y="1118584"/>
                      <a:pt x="0" y="1092258"/>
                      <a:pt x="0" y="1059784"/>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txBox="1"/>
              <p:nvPr/>
            </p:nvSpPr>
            <p:spPr>
              <a:xfrm>
                <a:off x="0" y="-38100"/>
                <a:ext cx="1161726" cy="11566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5"/>
            <p:cNvSpPr txBox="1"/>
            <p:nvPr/>
          </p:nvSpPr>
          <p:spPr>
            <a:xfrm>
              <a:off x="314429" y="503643"/>
              <a:ext cx="3123867" cy="408918"/>
            </a:xfrm>
            <a:prstGeom prst="rect">
              <a:avLst/>
            </a:prstGeom>
            <a:noFill/>
            <a:ln>
              <a:noFill/>
            </a:ln>
          </p:spPr>
          <p:txBody>
            <a:bodyPr anchorCtr="0" anchor="t" bIns="0" lIns="0" spcFirstLastPara="1" rIns="0" wrap="square" tIns="0">
              <a:spAutoFit/>
            </a:bodyPr>
            <a:lstStyle/>
            <a:p>
              <a:pPr indent="0" lvl="0" marL="0" marR="0" rtl="0" algn="ctr">
                <a:lnSpc>
                  <a:spcPct val="98989"/>
                </a:lnSpc>
                <a:spcBef>
                  <a:spcPts val="0"/>
                </a:spcBef>
                <a:spcAft>
                  <a:spcPts val="0"/>
                </a:spcAft>
                <a:buNone/>
              </a:pPr>
              <a:r>
                <a:rPr b="0" i="0" lang="en-US" sz="2275" u="none" cap="none" strike="noStrike">
                  <a:solidFill>
                    <a:srgbClr val="FFFFFF"/>
                  </a:solidFill>
                  <a:latin typeface="Bricolage Grotesque"/>
                  <a:ea typeface="Bricolage Grotesque"/>
                  <a:cs typeface="Bricolage Grotesque"/>
                  <a:sym typeface="Bricolage Grotesque"/>
                </a:rPr>
                <a:t>Brainstorming</a:t>
              </a:r>
              <a:endParaRPr/>
            </a:p>
          </p:txBody>
        </p:sp>
        <p:sp>
          <p:nvSpPr>
            <p:cNvPr id="138" name="Google Shape;138;p5"/>
            <p:cNvSpPr txBox="1"/>
            <p:nvPr/>
          </p:nvSpPr>
          <p:spPr>
            <a:xfrm>
              <a:off x="320291" y="1534733"/>
              <a:ext cx="3123867" cy="1018902"/>
            </a:xfrm>
            <a:prstGeom prst="rect">
              <a:avLst/>
            </a:prstGeom>
            <a:noFill/>
            <a:ln>
              <a:noFill/>
            </a:ln>
          </p:spPr>
          <p:txBody>
            <a:bodyPr anchorCtr="0" anchor="t" bIns="0" lIns="0" spcFirstLastPara="1" rIns="0" wrap="square" tIns="0">
              <a:sp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Ideas Combined</a:t>
              </a:r>
              <a:endParaRPr/>
            </a:p>
            <a:p>
              <a:pPr indent="0" lvl="0" marL="0" marR="0" rtl="0" algn="ctr">
                <a:lnSpc>
                  <a:spcPct val="98998"/>
                </a:lnSpc>
                <a:spcBef>
                  <a:spcPts val="0"/>
                </a:spcBef>
                <a:spcAft>
                  <a:spcPts val="0"/>
                </a:spcAft>
                <a:buNone/>
              </a:pPr>
              <a:r>
                <a:t/>
              </a:r>
              <a:endParaRPr b="0" i="0" sz="19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Sharing of Plans</a:t>
              </a:r>
              <a:endParaRPr/>
            </a:p>
          </p:txBody>
        </p:sp>
        <p:grpSp>
          <p:nvGrpSpPr>
            <p:cNvPr id="139" name="Google Shape;139;p5"/>
            <p:cNvGrpSpPr/>
            <p:nvPr/>
          </p:nvGrpSpPr>
          <p:grpSpPr>
            <a:xfrm>
              <a:off x="3971905" y="-123459"/>
              <a:ext cx="3764450" cy="3748112"/>
              <a:chOff x="0" y="-38100"/>
              <a:chExt cx="1161726" cy="1156684"/>
            </a:xfrm>
          </p:grpSpPr>
          <p:sp>
            <p:nvSpPr>
              <p:cNvPr id="140" name="Google Shape;140;p5"/>
              <p:cNvSpPr/>
              <p:nvPr/>
            </p:nvSpPr>
            <p:spPr>
              <a:xfrm>
                <a:off x="0" y="0"/>
                <a:ext cx="1161726" cy="1118584"/>
              </a:xfrm>
              <a:custGeom>
                <a:rect b="b" l="l" r="r" t="t"/>
                <a:pathLst>
                  <a:path extrusionOk="0" h="1118584" w="1161726">
                    <a:moveTo>
                      <a:pt x="58799" y="0"/>
                    </a:moveTo>
                    <a:lnTo>
                      <a:pt x="1102926" y="0"/>
                    </a:lnTo>
                    <a:cubicBezTo>
                      <a:pt x="1135400" y="0"/>
                      <a:pt x="1161726" y="26325"/>
                      <a:pt x="1161726" y="58799"/>
                    </a:cubicBezTo>
                    <a:lnTo>
                      <a:pt x="1161726" y="1059784"/>
                    </a:lnTo>
                    <a:cubicBezTo>
                      <a:pt x="1161726" y="1092258"/>
                      <a:pt x="1135400" y="1118584"/>
                      <a:pt x="1102926" y="1118584"/>
                    </a:cubicBezTo>
                    <a:lnTo>
                      <a:pt x="58799" y="1118584"/>
                    </a:lnTo>
                    <a:cubicBezTo>
                      <a:pt x="26325" y="1118584"/>
                      <a:pt x="0" y="1092258"/>
                      <a:pt x="0" y="1059784"/>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nvSpPr>
            <p:spPr>
              <a:xfrm>
                <a:off x="0" y="-38100"/>
                <a:ext cx="1161726" cy="11566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2" name="Google Shape;142;p5"/>
            <p:cNvSpPr txBox="1"/>
            <p:nvPr/>
          </p:nvSpPr>
          <p:spPr>
            <a:xfrm>
              <a:off x="4286334" y="503643"/>
              <a:ext cx="3123867" cy="408918"/>
            </a:xfrm>
            <a:prstGeom prst="rect">
              <a:avLst/>
            </a:prstGeom>
            <a:noFill/>
            <a:ln>
              <a:noFill/>
            </a:ln>
          </p:spPr>
          <p:txBody>
            <a:bodyPr anchorCtr="0" anchor="t" bIns="0" lIns="0" spcFirstLastPara="1" rIns="0" wrap="square" tIns="0">
              <a:spAutoFit/>
            </a:bodyPr>
            <a:lstStyle/>
            <a:p>
              <a:pPr indent="0" lvl="0" marL="0" marR="0" rtl="0" algn="ctr">
                <a:lnSpc>
                  <a:spcPct val="98989"/>
                </a:lnSpc>
                <a:spcBef>
                  <a:spcPts val="0"/>
                </a:spcBef>
                <a:spcAft>
                  <a:spcPts val="0"/>
                </a:spcAft>
                <a:buNone/>
              </a:pPr>
              <a:r>
                <a:rPr b="0" i="0" lang="en-US" sz="2275" u="none" cap="none" strike="noStrike">
                  <a:solidFill>
                    <a:srgbClr val="FFFFFF"/>
                  </a:solidFill>
                  <a:latin typeface="Bricolage Grotesque"/>
                  <a:ea typeface="Bricolage Grotesque"/>
                  <a:cs typeface="Bricolage Grotesque"/>
                  <a:sym typeface="Bricolage Grotesque"/>
                </a:rPr>
                <a:t>Planning</a:t>
              </a:r>
              <a:endParaRPr/>
            </a:p>
          </p:txBody>
        </p:sp>
        <p:sp>
          <p:nvSpPr>
            <p:cNvPr id="143" name="Google Shape;143;p5"/>
            <p:cNvSpPr txBox="1"/>
            <p:nvPr/>
          </p:nvSpPr>
          <p:spPr>
            <a:xfrm>
              <a:off x="4292196" y="1534733"/>
              <a:ext cx="3123867" cy="1018902"/>
            </a:xfrm>
            <a:prstGeom prst="rect">
              <a:avLst/>
            </a:prstGeom>
            <a:noFill/>
            <a:ln>
              <a:noFill/>
            </a:ln>
          </p:spPr>
          <p:txBody>
            <a:bodyPr anchorCtr="0" anchor="t" bIns="0" lIns="0" spcFirstLastPara="1" rIns="0" wrap="square" tIns="0">
              <a:sp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Organizing</a:t>
              </a:r>
              <a:endParaRPr/>
            </a:p>
            <a:p>
              <a:pPr indent="0" lvl="0" marL="0" marR="0" rtl="0" algn="ctr">
                <a:lnSpc>
                  <a:spcPct val="98998"/>
                </a:lnSpc>
                <a:spcBef>
                  <a:spcPts val="0"/>
                </a:spcBef>
                <a:spcAft>
                  <a:spcPts val="0"/>
                </a:spcAft>
                <a:buNone/>
              </a:pPr>
              <a:r>
                <a:t/>
              </a:r>
              <a:endParaRPr b="0" i="0" sz="19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Preparation</a:t>
              </a:r>
              <a:endParaRPr/>
            </a:p>
          </p:txBody>
        </p:sp>
        <p:grpSp>
          <p:nvGrpSpPr>
            <p:cNvPr id="144" name="Google Shape;144;p5"/>
            <p:cNvGrpSpPr/>
            <p:nvPr/>
          </p:nvGrpSpPr>
          <p:grpSpPr>
            <a:xfrm>
              <a:off x="7942947" y="-123459"/>
              <a:ext cx="3764450" cy="3748112"/>
              <a:chOff x="0" y="-38100"/>
              <a:chExt cx="1161726" cy="1156684"/>
            </a:xfrm>
          </p:grpSpPr>
          <p:sp>
            <p:nvSpPr>
              <p:cNvPr id="145" name="Google Shape;145;p5"/>
              <p:cNvSpPr/>
              <p:nvPr/>
            </p:nvSpPr>
            <p:spPr>
              <a:xfrm>
                <a:off x="0" y="0"/>
                <a:ext cx="1161726" cy="1118584"/>
              </a:xfrm>
              <a:custGeom>
                <a:rect b="b" l="l" r="r" t="t"/>
                <a:pathLst>
                  <a:path extrusionOk="0" h="1118584" w="1161726">
                    <a:moveTo>
                      <a:pt x="58799" y="0"/>
                    </a:moveTo>
                    <a:lnTo>
                      <a:pt x="1102926" y="0"/>
                    </a:lnTo>
                    <a:cubicBezTo>
                      <a:pt x="1135400" y="0"/>
                      <a:pt x="1161726" y="26325"/>
                      <a:pt x="1161726" y="58799"/>
                    </a:cubicBezTo>
                    <a:lnTo>
                      <a:pt x="1161726" y="1059784"/>
                    </a:lnTo>
                    <a:cubicBezTo>
                      <a:pt x="1161726" y="1092258"/>
                      <a:pt x="1135400" y="1118584"/>
                      <a:pt x="1102926" y="1118584"/>
                    </a:cubicBezTo>
                    <a:lnTo>
                      <a:pt x="58799" y="1118584"/>
                    </a:lnTo>
                    <a:cubicBezTo>
                      <a:pt x="26325" y="1118584"/>
                      <a:pt x="0" y="1092258"/>
                      <a:pt x="0" y="1059784"/>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txBox="1"/>
              <p:nvPr/>
            </p:nvSpPr>
            <p:spPr>
              <a:xfrm>
                <a:off x="0" y="-38100"/>
                <a:ext cx="1161726" cy="11566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p5"/>
            <p:cNvSpPr txBox="1"/>
            <p:nvPr/>
          </p:nvSpPr>
          <p:spPr>
            <a:xfrm>
              <a:off x="8257376" y="503643"/>
              <a:ext cx="3123867" cy="408918"/>
            </a:xfrm>
            <a:prstGeom prst="rect">
              <a:avLst/>
            </a:prstGeom>
            <a:noFill/>
            <a:ln>
              <a:noFill/>
            </a:ln>
          </p:spPr>
          <p:txBody>
            <a:bodyPr anchorCtr="0" anchor="t" bIns="0" lIns="0" spcFirstLastPara="1" rIns="0" wrap="square" tIns="0">
              <a:spAutoFit/>
            </a:bodyPr>
            <a:lstStyle/>
            <a:p>
              <a:pPr indent="0" lvl="0" marL="0" marR="0" rtl="0" algn="ctr">
                <a:lnSpc>
                  <a:spcPct val="98989"/>
                </a:lnSpc>
                <a:spcBef>
                  <a:spcPts val="0"/>
                </a:spcBef>
                <a:spcAft>
                  <a:spcPts val="0"/>
                </a:spcAft>
                <a:buNone/>
              </a:pPr>
              <a:r>
                <a:rPr b="0" i="0" lang="en-US" sz="2275" u="none" cap="none" strike="noStrike">
                  <a:solidFill>
                    <a:srgbClr val="FFFFFF"/>
                  </a:solidFill>
                  <a:latin typeface="Bricolage Grotesque"/>
                  <a:ea typeface="Bricolage Grotesque"/>
                  <a:cs typeface="Bricolage Grotesque"/>
                  <a:sym typeface="Bricolage Grotesque"/>
                </a:rPr>
                <a:t>Design</a:t>
              </a:r>
              <a:endParaRPr/>
            </a:p>
          </p:txBody>
        </p:sp>
        <p:sp>
          <p:nvSpPr>
            <p:cNvPr id="148" name="Google Shape;148;p5"/>
            <p:cNvSpPr txBox="1"/>
            <p:nvPr/>
          </p:nvSpPr>
          <p:spPr>
            <a:xfrm>
              <a:off x="8263239" y="1534733"/>
              <a:ext cx="3123867" cy="1018902"/>
            </a:xfrm>
            <a:prstGeom prst="rect">
              <a:avLst/>
            </a:prstGeom>
            <a:noFill/>
            <a:ln>
              <a:noFill/>
            </a:ln>
          </p:spPr>
          <p:txBody>
            <a:bodyPr anchorCtr="0" anchor="t" bIns="0" lIns="0" spcFirstLastPara="1" rIns="0" wrap="square" tIns="0">
              <a:sp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Lay out</a:t>
              </a:r>
              <a:endParaRPr/>
            </a:p>
            <a:p>
              <a:pPr indent="0" lvl="0" marL="0" marR="0" rtl="0" algn="ctr">
                <a:lnSpc>
                  <a:spcPct val="98998"/>
                </a:lnSpc>
                <a:spcBef>
                  <a:spcPts val="0"/>
                </a:spcBef>
                <a:spcAft>
                  <a:spcPts val="0"/>
                </a:spcAft>
                <a:buNone/>
              </a:pPr>
              <a:r>
                <a:t/>
              </a:r>
              <a:endParaRPr b="0" i="0" sz="19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Mock-ups</a:t>
              </a:r>
              <a:endParaRPr/>
            </a:p>
          </p:txBody>
        </p:sp>
        <p:grpSp>
          <p:nvGrpSpPr>
            <p:cNvPr id="149" name="Google Shape;149;p5"/>
            <p:cNvGrpSpPr/>
            <p:nvPr/>
          </p:nvGrpSpPr>
          <p:grpSpPr>
            <a:xfrm>
              <a:off x="11965005" y="-123459"/>
              <a:ext cx="3764450" cy="3748112"/>
              <a:chOff x="0" y="-38100"/>
              <a:chExt cx="1161726" cy="1156684"/>
            </a:xfrm>
          </p:grpSpPr>
          <p:sp>
            <p:nvSpPr>
              <p:cNvPr id="150" name="Google Shape;150;p5"/>
              <p:cNvSpPr/>
              <p:nvPr/>
            </p:nvSpPr>
            <p:spPr>
              <a:xfrm>
                <a:off x="0" y="0"/>
                <a:ext cx="1161726" cy="1118584"/>
              </a:xfrm>
              <a:custGeom>
                <a:rect b="b" l="l" r="r" t="t"/>
                <a:pathLst>
                  <a:path extrusionOk="0" h="1118584" w="1161726">
                    <a:moveTo>
                      <a:pt x="58799" y="0"/>
                    </a:moveTo>
                    <a:lnTo>
                      <a:pt x="1102926" y="0"/>
                    </a:lnTo>
                    <a:cubicBezTo>
                      <a:pt x="1135400" y="0"/>
                      <a:pt x="1161726" y="26325"/>
                      <a:pt x="1161726" y="58799"/>
                    </a:cubicBezTo>
                    <a:lnTo>
                      <a:pt x="1161726" y="1059784"/>
                    </a:lnTo>
                    <a:cubicBezTo>
                      <a:pt x="1161726" y="1092258"/>
                      <a:pt x="1135400" y="1118584"/>
                      <a:pt x="1102926" y="1118584"/>
                    </a:cubicBezTo>
                    <a:lnTo>
                      <a:pt x="58799" y="1118584"/>
                    </a:lnTo>
                    <a:cubicBezTo>
                      <a:pt x="26325" y="1118584"/>
                      <a:pt x="0" y="1092258"/>
                      <a:pt x="0" y="1059784"/>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txBox="1"/>
              <p:nvPr/>
            </p:nvSpPr>
            <p:spPr>
              <a:xfrm>
                <a:off x="0" y="-38100"/>
                <a:ext cx="1161726" cy="11566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5"/>
            <p:cNvSpPr txBox="1"/>
            <p:nvPr/>
          </p:nvSpPr>
          <p:spPr>
            <a:xfrm>
              <a:off x="12279433" y="503643"/>
              <a:ext cx="3123867" cy="408918"/>
            </a:xfrm>
            <a:prstGeom prst="rect">
              <a:avLst/>
            </a:prstGeom>
            <a:noFill/>
            <a:ln>
              <a:noFill/>
            </a:ln>
          </p:spPr>
          <p:txBody>
            <a:bodyPr anchorCtr="0" anchor="t" bIns="0" lIns="0" spcFirstLastPara="1" rIns="0" wrap="square" tIns="0">
              <a:spAutoFit/>
            </a:bodyPr>
            <a:lstStyle/>
            <a:p>
              <a:pPr indent="0" lvl="0" marL="0" marR="0" rtl="0" algn="ctr">
                <a:lnSpc>
                  <a:spcPct val="98989"/>
                </a:lnSpc>
                <a:spcBef>
                  <a:spcPts val="0"/>
                </a:spcBef>
                <a:spcAft>
                  <a:spcPts val="0"/>
                </a:spcAft>
                <a:buNone/>
              </a:pPr>
              <a:r>
                <a:rPr b="0" i="0" lang="en-US" sz="2275" u="none" cap="none" strike="noStrike">
                  <a:solidFill>
                    <a:srgbClr val="FFFFFF"/>
                  </a:solidFill>
                  <a:latin typeface="Bricolage Grotesque"/>
                  <a:ea typeface="Bricolage Grotesque"/>
                  <a:cs typeface="Bricolage Grotesque"/>
                  <a:sym typeface="Bricolage Grotesque"/>
                </a:rPr>
                <a:t>Testing</a:t>
              </a:r>
              <a:endParaRPr/>
            </a:p>
          </p:txBody>
        </p:sp>
        <p:sp>
          <p:nvSpPr>
            <p:cNvPr id="153" name="Google Shape;153;p5"/>
            <p:cNvSpPr txBox="1"/>
            <p:nvPr/>
          </p:nvSpPr>
          <p:spPr>
            <a:xfrm>
              <a:off x="12285296" y="1534733"/>
              <a:ext cx="3123867" cy="1676243"/>
            </a:xfrm>
            <a:prstGeom prst="rect">
              <a:avLst/>
            </a:prstGeom>
            <a:noFill/>
            <a:ln>
              <a:noFill/>
            </a:ln>
          </p:spPr>
          <p:txBody>
            <a:bodyPr anchorCtr="0" anchor="t" bIns="0" lIns="0" spcFirstLastPara="1" rIns="0" wrap="square" tIns="0">
              <a:sp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Conclusions</a:t>
              </a:r>
              <a:endParaRPr/>
            </a:p>
            <a:p>
              <a:pPr indent="0" lvl="0" marL="0" marR="0" rtl="0" algn="ctr">
                <a:lnSpc>
                  <a:spcPct val="98998"/>
                </a:lnSpc>
                <a:spcBef>
                  <a:spcPts val="0"/>
                </a:spcBef>
                <a:spcAft>
                  <a:spcPts val="0"/>
                </a:spcAft>
                <a:buNone/>
              </a:pPr>
              <a:r>
                <a:t/>
              </a:r>
              <a:endParaRPr b="0" i="0" sz="19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Debugging</a:t>
              </a:r>
              <a:endParaRPr/>
            </a:p>
            <a:p>
              <a:pPr indent="0" lvl="0" marL="0" marR="0" rtl="0" algn="ctr">
                <a:lnSpc>
                  <a:spcPct val="98998"/>
                </a:lnSpc>
                <a:spcBef>
                  <a:spcPts val="0"/>
                </a:spcBef>
                <a:spcAft>
                  <a:spcPts val="0"/>
                </a:spcAft>
                <a:buNone/>
              </a:pPr>
              <a:r>
                <a:t/>
              </a:r>
              <a:endParaRPr b="0" i="0" sz="19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Pilot Testing</a:t>
              </a:r>
              <a:endParaRPr/>
            </a:p>
          </p:txBody>
        </p:sp>
      </p:grpSp>
      <p:sp>
        <p:nvSpPr>
          <p:cNvPr id="154" name="Google Shape;154;p5"/>
          <p:cNvSpPr txBox="1"/>
          <p:nvPr/>
        </p:nvSpPr>
        <p:spPr>
          <a:xfrm>
            <a:off x="1484746" y="2378938"/>
            <a:ext cx="15629743" cy="3249420"/>
          </a:xfrm>
          <a:prstGeom prst="rect">
            <a:avLst/>
          </a:prstGeom>
          <a:noFill/>
          <a:ln>
            <a:noFill/>
          </a:ln>
        </p:spPr>
        <p:txBody>
          <a:bodyPr anchorCtr="0" anchor="t" bIns="0" lIns="0" spcFirstLastPara="1" rIns="0" wrap="square" tIns="0">
            <a:spAutoFit/>
          </a:bodyPr>
          <a:lstStyle/>
          <a:p>
            <a:pPr indent="0" lvl="0" marL="0" marR="0" rtl="0" algn="just">
              <a:lnSpc>
                <a:spcPct val="150020"/>
              </a:lnSpc>
              <a:spcBef>
                <a:spcPts val="0"/>
              </a:spcBef>
              <a:spcAft>
                <a:spcPts val="0"/>
              </a:spcAft>
              <a:buNone/>
            </a:pPr>
            <a:r>
              <a:rPr b="0" i="0" lang="en-US" sz="2463" u="none" cap="none" strike="noStrike">
                <a:solidFill>
                  <a:srgbClr val="FFFFFF"/>
                </a:solidFill>
                <a:latin typeface="Bricolage Grotesque"/>
                <a:ea typeface="Bricolage Grotesque"/>
                <a:cs typeface="Bricolage Grotesque"/>
                <a:sym typeface="Bricolage Grotesque"/>
              </a:rPr>
              <a:t>Stellar Trading Platform, a user-friendly website offering real-time trading information, involves several key steps centered around data from TradingView. First, we gather input and insights from traders to understand their needs. Then, we create a basic layout and design mock-ups to ensure easy navigation and a pleasant user experience. The platform's main feature is the integration of TradingView's tools, such as charts, heatmaps, and an economic calendar, so users get up-to-the-minute market data. During development, we use reliable connections to pull in TradingView's data accurately. We also make sure users can customize their dashboards to suit their trading styles. Extensive testing is done to ensure everything works smoothly.</a:t>
            </a:r>
            <a:endParaRPr/>
          </a:p>
        </p:txBody>
      </p:sp>
      <p:sp>
        <p:nvSpPr>
          <p:cNvPr id="155" name="Google Shape;155;p5"/>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159" name="Shape 159"/>
        <p:cNvGrpSpPr/>
        <p:nvPr/>
      </p:nvGrpSpPr>
      <p:grpSpPr>
        <a:xfrm>
          <a:off x="0" y="0"/>
          <a:ext cx="0" cy="0"/>
          <a:chOff x="0" y="0"/>
          <a:chExt cx="0" cy="0"/>
        </a:xfrm>
      </p:grpSpPr>
      <p:sp>
        <p:nvSpPr>
          <p:cNvPr id="160" name="Google Shape;160;p6"/>
          <p:cNvSpPr/>
          <p:nvPr/>
        </p:nvSpPr>
        <p:spPr>
          <a:xfrm>
            <a:off x="-5885659" y="-11616408"/>
            <a:ext cx="16521545" cy="16521545"/>
          </a:xfrm>
          <a:custGeom>
            <a:rect b="b" l="l" r="r" t="t"/>
            <a:pathLst>
              <a:path extrusionOk="0" h="16521545" w="16521545">
                <a:moveTo>
                  <a:pt x="0" y="0"/>
                </a:moveTo>
                <a:lnTo>
                  <a:pt x="16521545" y="0"/>
                </a:lnTo>
                <a:lnTo>
                  <a:pt x="16521545" y="16521545"/>
                </a:lnTo>
                <a:lnTo>
                  <a:pt x="0" y="16521545"/>
                </a:lnTo>
                <a:lnTo>
                  <a:pt x="0" y="0"/>
                </a:lnTo>
                <a:close/>
              </a:path>
            </a:pathLst>
          </a:custGeom>
          <a:blipFill rotWithShape="1">
            <a:blip r:embed="rId3">
              <a:alphaModFix/>
            </a:blip>
            <a:stretch>
              <a:fillRect b="0" l="0" r="0" t="0"/>
            </a:stretch>
          </a:blipFill>
          <a:ln>
            <a:noFill/>
          </a:ln>
        </p:spPr>
      </p:sp>
      <p:grpSp>
        <p:nvGrpSpPr>
          <p:cNvPr id="161" name="Google Shape;161;p6"/>
          <p:cNvGrpSpPr/>
          <p:nvPr/>
        </p:nvGrpSpPr>
        <p:grpSpPr>
          <a:xfrm>
            <a:off x="337456" y="199209"/>
            <a:ext cx="2823337" cy="2366988"/>
            <a:chOff x="0" y="-28575"/>
            <a:chExt cx="1161726" cy="973950"/>
          </a:xfrm>
        </p:grpSpPr>
        <p:sp>
          <p:nvSpPr>
            <p:cNvPr id="162" name="Google Shape;162;p6"/>
            <p:cNvSpPr/>
            <p:nvPr/>
          </p:nvSpPr>
          <p:spPr>
            <a:xfrm>
              <a:off x="0" y="0"/>
              <a:ext cx="1161726" cy="945375"/>
            </a:xfrm>
            <a:custGeom>
              <a:rect b="b" l="l" r="r" t="t"/>
              <a:pathLst>
                <a:path extrusionOk="0" h="945375" w="1161726">
                  <a:moveTo>
                    <a:pt x="79521" y="0"/>
                  </a:moveTo>
                  <a:lnTo>
                    <a:pt x="1082204" y="0"/>
                  </a:lnTo>
                  <a:cubicBezTo>
                    <a:pt x="1103295" y="0"/>
                    <a:pt x="1123521" y="8378"/>
                    <a:pt x="1138434" y="23291"/>
                  </a:cubicBezTo>
                  <a:cubicBezTo>
                    <a:pt x="1153348" y="38204"/>
                    <a:pt x="1161726" y="58431"/>
                    <a:pt x="1161726" y="79521"/>
                  </a:cubicBezTo>
                  <a:lnTo>
                    <a:pt x="1161726" y="865854"/>
                  </a:lnTo>
                  <a:cubicBezTo>
                    <a:pt x="1161726" y="909772"/>
                    <a:pt x="1126123" y="945375"/>
                    <a:pt x="1082204" y="945375"/>
                  </a:cubicBezTo>
                  <a:lnTo>
                    <a:pt x="79521" y="945375"/>
                  </a:lnTo>
                  <a:cubicBezTo>
                    <a:pt x="35603" y="945375"/>
                    <a:pt x="0" y="909772"/>
                    <a:pt x="0" y="865854"/>
                  </a:cubicBezTo>
                  <a:lnTo>
                    <a:pt x="0" y="79521"/>
                  </a:lnTo>
                  <a:cubicBezTo>
                    <a:pt x="0" y="35603"/>
                    <a:pt x="35603" y="0"/>
                    <a:pt x="79521"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txBox="1"/>
            <p:nvPr/>
          </p:nvSpPr>
          <p:spPr>
            <a:xfrm>
              <a:off x="0" y="-28575"/>
              <a:ext cx="1161726" cy="973950"/>
            </a:xfrm>
            <a:prstGeom prst="rect">
              <a:avLst/>
            </a:prstGeom>
            <a:noFill/>
            <a:ln>
              <a:noFill/>
            </a:ln>
          </p:spPr>
          <p:txBody>
            <a:bodyPr anchorCtr="0" anchor="ctr" bIns="37550" lIns="37550" spcFirstLastPara="1" rIns="37550" wrap="square" tIns="37550">
              <a:noAutofit/>
            </a:bodyPr>
            <a:lstStyle/>
            <a:p>
              <a:pPr indent="0" lvl="0" marL="0" marR="0" rtl="0" algn="ctr">
                <a:lnSpc>
                  <a:spcPct val="13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6"/>
          <p:cNvGrpSpPr/>
          <p:nvPr/>
        </p:nvGrpSpPr>
        <p:grpSpPr>
          <a:xfrm>
            <a:off x="337456" y="2698131"/>
            <a:ext cx="2823337" cy="2349881"/>
            <a:chOff x="0" y="-28575"/>
            <a:chExt cx="1161726" cy="966911"/>
          </a:xfrm>
        </p:grpSpPr>
        <p:sp>
          <p:nvSpPr>
            <p:cNvPr id="165" name="Google Shape;165;p6"/>
            <p:cNvSpPr/>
            <p:nvPr/>
          </p:nvSpPr>
          <p:spPr>
            <a:xfrm>
              <a:off x="0" y="0"/>
              <a:ext cx="1161726" cy="938336"/>
            </a:xfrm>
            <a:custGeom>
              <a:rect b="b" l="l" r="r" t="t"/>
              <a:pathLst>
                <a:path extrusionOk="0" h="938336" w="1161726">
                  <a:moveTo>
                    <a:pt x="79521" y="0"/>
                  </a:moveTo>
                  <a:lnTo>
                    <a:pt x="1082204" y="0"/>
                  </a:lnTo>
                  <a:cubicBezTo>
                    <a:pt x="1103295" y="0"/>
                    <a:pt x="1123521" y="8378"/>
                    <a:pt x="1138434" y="23291"/>
                  </a:cubicBezTo>
                  <a:cubicBezTo>
                    <a:pt x="1153348" y="38204"/>
                    <a:pt x="1161726" y="58431"/>
                    <a:pt x="1161726" y="79521"/>
                  </a:cubicBezTo>
                  <a:lnTo>
                    <a:pt x="1161726" y="858815"/>
                  </a:lnTo>
                  <a:cubicBezTo>
                    <a:pt x="1161726" y="902733"/>
                    <a:pt x="1126123" y="938336"/>
                    <a:pt x="1082204" y="938336"/>
                  </a:cubicBezTo>
                  <a:lnTo>
                    <a:pt x="79521" y="938336"/>
                  </a:lnTo>
                  <a:cubicBezTo>
                    <a:pt x="35603" y="938336"/>
                    <a:pt x="0" y="902733"/>
                    <a:pt x="0" y="858815"/>
                  </a:cubicBezTo>
                  <a:lnTo>
                    <a:pt x="0" y="79521"/>
                  </a:lnTo>
                  <a:cubicBezTo>
                    <a:pt x="0" y="35603"/>
                    <a:pt x="35603" y="0"/>
                    <a:pt x="79521"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txBox="1"/>
            <p:nvPr/>
          </p:nvSpPr>
          <p:spPr>
            <a:xfrm>
              <a:off x="0" y="-28575"/>
              <a:ext cx="1161726" cy="966911"/>
            </a:xfrm>
            <a:prstGeom prst="rect">
              <a:avLst/>
            </a:prstGeom>
            <a:noFill/>
            <a:ln>
              <a:noFill/>
            </a:ln>
          </p:spPr>
          <p:txBody>
            <a:bodyPr anchorCtr="0" anchor="ctr" bIns="37550" lIns="37550" spcFirstLastPara="1" rIns="37550" wrap="square" tIns="37550">
              <a:noAutofit/>
            </a:bodyPr>
            <a:lstStyle/>
            <a:p>
              <a:pPr indent="0" lvl="0" marL="0" marR="0" rtl="0" algn="ctr">
                <a:lnSpc>
                  <a:spcPct val="13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6"/>
          <p:cNvGrpSpPr/>
          <p:nvPr/>
        </p:nvGrpSpPr>
        <p:grpSpPr>
          <a:xfrm>
            <a:off x="337456" y="5178591"/>
            <a:ext cx="2823337" cy="2313160"/>
            <a:chOff x="0" y="-28575"/>
            <a:chExt cx="1161726" cy="951802"/>
          </a:xfrm>
        </p:grpSpPr>
        <p:sp>
          <p:nvSpPr>
            <p:cNvPr id="168" name="Google Shape;168;p6"/>
            <p:cNvSpPr/>
            <p:nvPr/>
          </p:nvSpPr>
          <p:spPr>
            <a:xfrm>
              <a:off x="0" y="0"/>
              <a:ext cx="1161726" cy="923227"/>
            </a:xfrm>
            <a:custGeom>
              <a:rect b="b" l="l" r="r" t="t"/>
              <a:pathLst>
                <a:path extrusionOk="0" h="923227" w="1161726">
                  <a:moveTo>
                    <a:pt x="79521" y="0"/>
                  </a:moveTo>
                  <a:lnTo>
                    <a:pt x="1082204" y="0"/>
                  </a:lnTo>
                  <a:cubicBezTo>
                    <a:pt x="1103295" y="0"/>
                    <a:pt x="1123521" y="8378"/>
                    <a:pt x="1138434" y="23291"/>
                  </a:cubicBezTo>
                  <a:cubicBezTo>
                    <a:pt x="1153348" y="38204"/>
                    <a:pt x="1161726" y="58431"/>
                    <a:pt x="1161726" y="79521"/>
                  </a:cubicBezTo>
                  <a:lnTo>
                    <a:pt x="1161726" y="843705"/>
                  </a:lnTo>
                  <a:cubicBezTo>
                    <a:pt x="1161726" y="887624"/>
                    <a:pt x="1126123" y="923227"/>
                    <a:pt x="1082204" y="923227"/>
                  </a:cubicBezTo>
                  <a:lnTo>
                    <a:pt x="79521" y="923227"/>
                  </a:lnTo>
                  <a:cubicBezTo>
                    <a:pt x="35603" y="923227"/>
                    <a:pt x="0" y="887624"/>
                    <a:pt x="0" y="843705"/>
                  </a:cubicBezTo>
                  <a:lnTo>
                    <a:pt x="0" y="79521"/>
                  </a:lnTo>
                  <a:cubicBezTo>
                    <a:pt x="0" y="35603"/>
                    <a:pt x="35603" y="0"/>
                    <a:pt x="79521"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txBox="1"/>
            <p:nvPr/>
          </p:nvSpPr>
          <p:spPr>
            <a:xfrm>
              <a:off x="0" y="-28575"/>
              <a:ext cx="1161726" cy="951802"/>
            </a:xfrm>
            <a:prstGeom prst="rect">
              <a:avLst/>
            </a:prstGeom>
            <a:noFill/>
            <a:ln>
              <a:noFill/>
            </a:ln>
          </p:spPr>
          <p:txBody>
            <a:bodyPr anchorCtr="0" anchor="ctr" bIns="37550" lIns="37550" spcFirstLastPara="1" rIns="37550" wrap="square" tIns="37550">
              <a:noAutofit/>
            </a:bodyPr>
            <a:lstStyle/>
            <a:p>
              <a:pPr indent="0" lvl="0" marL="0" marR="0" rtl="0" algn="ctr">
                <a:lnSpc>
                  <a:spcPct val="13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6"/>
          <p:cNvGrpSpPr/>
          <p:nvPr/>
        </p:nvGrpSpPr>
        <p:grpSpPr>
          <a:xfrm>
            <a:off x="337456" y="7622330"/>
            <a:ext cx="2823337" cy="2372507"/>
            <a:chOff x="0" y="-28575"/>
            <a:chExt cx="1161726" cy="976221"/>
          </a:xfrm>
        </p:grpSpPr>
        <p:sp>
          <p:nvSpPr>
            <p:cNvPr id="171" name="Google Shape;171;p6"/>
            <p:cNvSpPr/>
            <p:nvPr/>
          </p:nvSpPr>
          <p:spPr>
            <a:xfrm>
              <a:off x="0" y="0"/>
              <a:ext cx="1161726" cy="947646"/>
            </a:xfrm>
            <a:custGeom>
              <a:rect b="b" l="l" r="r" t="t"/>
              <a:pathLst>
                <a:path extrusionOk="0" h="947646" w="1161726">
                  <a:moveTo>
                    <a:pt x="79521" y="0"/>
                  </a:moveTo>
                  <a:lnTo>
                    <a:pt x="1082204" y="0"/>
                  </a:lnTo>
                  <a:cubicBezTo>
                    <a:pt x="1103295" y="0"/>
                    <a:pt x="1123521" y="8378"/>
                    <a:pt x="1138434" y="23291"/>
                  </a:cubicBezTo>
                  <a:cubicBezTo>
                    <a:pt x="1153348" y="38204"/>
                    <a:pt x="1161726" y="58431"/>
                    <a:pt x="1161726" y="79521"/>
                  </a:cubicBezTo>
                  <a:lnTo>
                    <a:pt x="1161726" y="868125"/>
                  </a:lnTo>
                  <a:cubicBezTo>
                    <a:pt x="1161726" y="912043"/>
                    <a:pt x="1126123" y="947646"/>
                    <a:pt x="1082204" y="947646"/>
                  </a:cubicBezTo>
                  <a:lnTo>
                    <a:pt x="79521" y="947646"/>
                  </a:lnTo>
                  <a:cubicBezTo>
                    <a:pt x="35603" y="947646"/>
                    <a:pt x="0" y="912043"/>
                    <a:pt x="0" y="868125"/>
                  </a:cubicBezTo>
                  <a:lnTo>
                    <a:pt x="0" y="79521"/>
                  </a:lnTo>
                  <a:cubicBezTo>
                    <a:pt x="0" y="35603"/>
                    <a:pt x="35603" y="0"/>
                    <a:pt x="79521"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txBox="1"/>
            <p:nvPr/>
          </p:nvSpPr>
          <p:spPr>
            <a:xfrm>
              <a:off x="0" y="-28575"/>
              <a:ext cx="1161726" cy="976221"/>
            </a:xfrm>
            <a:prstGeom prst="rect">
              <a:avLst/>
            </a:prstGeom>
            <a:noFill/>
            <a:ln>
              <a:noFill/>
            </a:ln>
          </p:spPr>
          <p:txBody>
            <a:bodyPr anchorCtr="0" anchor="ctr" bIns="37550" lIns="37550" spcFirstLastPara="1" rIns="37550" wrap="square" tIns="37550">
              <a:noAutofit/>
            </a:bodyPr>
            <a:lstStyle/>
            <a:p>
              <a:pPr indent="0" lvl="0" marL="0" marR="0" rtl="0" algn="ctr">
                <a:lnSpc>
                  <a:spcPct val="13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6"/>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cxnSp>
        <p:nvCxnSpPr>
          <p:cNvPr id="174" name="Google Shape;174;p6"/>
          <p:cNvCxnSpPr/>
          <p:nvPr/>
        </p:nvCxnSpPr>
        <p:spPr>
          <a:xfrm>
            <a:off x="5191558"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75" name="Google Shape;175;p6"/>
          <p:cNvCxnSpPr/>
          <p:nvPr/>
        </p:nvCxnSpPr>
        <p:spPr>
          <a:xfrm>
            <a:off x="6157194"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76" name="Google Shape;176;p6"/>
          <p:cNvCxnSpPr/>
          <p:nvPr/>
        </p:nvCxnSpPr>
        <p:spPr>
          <a:xfrm>
            <a:off x="7100886"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77" name="Google Shape;177;p6"/>
          <p:cNvCxnSpPr/>
          <p:nvPr/>
        </p:nvCxnSpPr>
        <p:spPr>
          <a:xfrm>
            <a:off x="8043861" y="2421447"/>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78" name="Google Shape;178;p6"/>
          <p:cNvCxnSpPr/>
          <p:nvPr/>
        </p:nvCxnSpPr>
        <p:spPr>
          <a:xfrm>
            <a:off x="9009497" y="2421447"/>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79" name="Google Shape;179;p6"/>
          <p:cNvCxnSpPr/>
          <p:nvPr/>
        </p:nvCxnSpPr>
        <p:spPr>
          <a:xfrm>
            <a:off x="9953190" y="2421447"/>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0" name="Google Shape;180;p6"/>
          <p:cNvCxnSpPr/>
          <p:nvPr/>
        </p:nvCxnSpPr>
        <p:spPr>
          <a:xfrm>
            <a:off x="10907923" y="2437365"/>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1" name="Google Shape;181;p6"/>
          <p:cNvCxnSpPr/>
          <p:nvPr/>
        </p:nvCxnSpPr>
        <p:spPr>
          <a:xfrm>
            <a:off x="11873559" y="2437365"/>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2" name="Google Shape;182;p6"/>
          <p:cNvCxnSpPr/>
          <p:nvPr/>
        </p:nvCxnSpPr>
        <p:spPr>
          <a:xfrm>
            <a:off x="12817252" y="2437365"/>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3" name="Google Shape;183;p6"/>
          <p:cNvCxnSpPr/>
          <p:nvPr/>
        </p:nvCxnSpPr>
        <p:spPr>
          <a:xfrm>
            <a:off x="13760227"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4" name="Google Shape;184;p6"/>
          <p:cNvCxnSpPr/>
          <p:nvPr/>
        </p:nvCxnSpPr>
        <p:spPr>
          <a:xfrm>
            <a:off x="14725863"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cxnSp>
        <p:nvCxnSpPr>
          <p:cNvPr id="185" name="Google Shape;185;p6"/>
          <p:cNvCxnSpPr/>
          <p:nvPr/>
        </p:nvCxnSpPr>
        <p:spPr>
          <a:xfrm>
            <a:off x="15669555" y="2429406"/>
            <a:ext cx="0" cy="5596424"/>
          </a:xfrm>
          <a:prstGeom prst="straightConnector1">
            <a:avLst/>
          </a:prstGeom>
          <a:noFill/>
          <a:ln cap="flat" cmpd="sng" w="38100">
            <a:solidFill>
              <a:srgbClr val="FFFFFF">
                <a:alpha val="14901"/>
              </a:srgbClr>
            </a:solidFill>
            <a:prstDash val="dot"/>
            <a:round/>
            <a:headEnd len="sm" w="sm" type="none"/>
            <a:tailEnd len="sm" w="sm" type="none"/>
          </a:ln>
        </p:spPr>
      </p:cxnSp>
      <p:grpSp>
        <p:nvGrpSpPr>
          <p:cNvPr id="186" name="Google Shape;186;p6"/>
          <p:cNvGrpSpPr/>
          <p:nvPr/>
        </p:nvGrpSpPr>
        <p:grpSpPr>
          <a:xfrm>
            <a:off x="5210608" y="3448106"/>
            <a:ext cx="2275552" cy="519078"/>
            <a:chOff x="0" y="0"/>
            <a:chExt cx="599322" cy="136712"/>
          </a:xfrm>
        </p:grpSpPr>
        <p:sp>
          <p:nvSpPr>
            <p:cNvPr id="187" name="Google Shape;187;p6"/>
            <p:cNvSpPr/>
            <p:nvPr/>
          </p:nvSpPr>
          <p:spPr>
            <a:xfrm>
              <a:off x="0" y="0"/>
              <a:ext cx="599322" cy="136712"/>
            </a:xfrm>
            <a:custGeom>
              <a:rect b="b" l="l" r="r" t="t"/>
              <a:pathLst>
                <a:path extrusionOk="0" h="136712" w="599322">
                  <a:moveTo>
                    <a:pt x="0" y="0"/>
                  </a:moveTo>
                  <a:lnTo>
                    <a:pt x="599322" y="0"/>
                  </a:lnTo>
                  <a:lnTo>
                    <a:pt x="599322" y="136712"/>
                  </a:lnTo>
                  <a:lnTo>
                    <a:pt x="0" y="136712"/>
                  </a:lnTo>
                  <a:close/>
                </a:path>
              </a:pathLst>
            </a:custGeom>
            <a:solidFill>
              <a:srgbClr val="364879"/>
            </a:solidFill>
            <a:ln>
              <a:noFill/>
            </a:ln>
          </p:spPr>
        </p:sp>
        <p:sp>
          <p:nvSpPr>
            <p:cNvPr id="188" name="Google Shape;188;p6"/>
            <p:cNvSpPr txBox="1"/>
            <p:nvPr/>
          </p:nvSpPr>
          <p:spPr>
            <a:xfrm>
              <a:off x="0" y="38100"/>
              <a:ext cx="599322" cy="98612"/>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20%</a:t>
              </a:r>
              <a:endParaRPr/>
            </a:p>
          </p:txBody>
        </p:sp>
      </p:grpSp>
      <p:sp>
        <p:nvSpPr>
          <p:cNvPr id="189" name="Google Shape;189;p6"/>
          <p:cNvSpPr txBox="1"/>
          <p:nvPr/>
        </p:nvSpPr>
        <p:spPr>
          <a:xfrm>
            <a:off x="3829553" y="177750"/>
            <a:ext cx="7566934" cy="1018236"/>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7704" u="none" cap="none" strike="noStrike">
                <a:solidFill>
                  <a:srgbClr val="FFFFFF"/>
                </a:solidFill>
                <a:latin typeface="Arial"/>
                <a:ea typeface="Arial"/>
                <a:cs typeface="Arial"/>
                <a:sym typeface="Arial"/>
              </a:rPr>
              <a:t>Design Timeline</a:t>
            </a:r>
            <a:endParaRPr/>
          </a:p>
        </p:txBody>
      </p:sp>
      <p:sp>
        <p:nvSpPr>
          <p:cNvPr id="190" name="Google Shape;190;p6"/>
          <p:cNvSpPr txBox="1"/>
          <p:nvPr/>
        </p:nvSpPr>
        <p:spPr>
          <a:xfrm>
            <a:off x="573277" y="658293"/>
            <a:ext cx="2342900" cy="294782"/>
          </a:xfrm>
          <a:prstGeom prst="rect">
            <a:avLst/>
          </a:prstGeom>
          <a:noFill/>
          <a:ln>
            <a:noFill/>
          </a:ln>
        </p:spPr>
        <p:txBody>
          <a:bodyPr anchorCtr="0" anchor="t" bIns="0" lIns="0" spcFirstLastPara="1" rIns="0" wrap="square" tIns="0">
            <a:spAutoFit/>
          </a:bodyPr>
          <a:lstStyle/>
          <a:p>
            <a:pPr indent="0" lvl="0" marL="0" marR="0" rtl="0" algn="ctr">
              <a:lnSpc>
                <a:spcPct val="98989"/>
              </a:lnSpc>
              <a:spcBef>
                <a:spcPts val="0"/>
              </a:spcBef>
              <a:spcAft>
                <a:spcPts val="0"/>
              </a:spcAft>
              <a:buNone/>
            </a:pPr>
            <a:r>
              <a:rPr b="0" i="0" lang="en-US" sz="2275" u="none" cap="none" strike="noStrike">
                <a:solidFill>
                  <a:srgbClr val="FFFFFF"/>
                </a:solidFill>
                <a:latin typeface="Bricolage Grotesque"/>
                <a:ea typeface="Bricolage Grotesque"/>
                <a:cs typeface="Bricolage Grotesque"/>
                <a:sym typeface="Bricolage Grotesque"/>
              </a:rPr>
              <a:t>Brainstorming</a:t>
            </a:r>
            <a:endParaRPr/>
          </a:p>
        </p:txBody>
      </p:sp>
      <p:sp>
        <p:nvSpPr>
          <p:cNvPr id="191" name="Google Shape;191;p6"/>
          <p:cNvSpPr txBox="1"/>
          <p:nvPr/>
        </p:nvSpPr>
        <p:spPr>
          <a:xfrm>
            <a:off x="577674" y="1419705"/>
            <a:ext cx="2342900" cy="67656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Ideas Combined</a:t>
            </a:r>
            <a:endParaRPr/>
          </a:p>
          <a:p>
            <a:pPr indent="0" lvl="0" marL="0" marR="0" rtl="0" algn="ctr">
              <a:lnSpc>
                <a:spcPct val="98997"/>
              </a:lnSpc>
              <a:spcBef>
                <a:spcPts val="0"/>
              </a:spcBef>
              <a:spcAft>
                <a:spcPts val="0"/>
              </a:spcAft>
              <a:buNone/>
            </a:pPr>
            <a:r>
              <a:t/>
            </a:r>
            <a:endParaRPr b="0" i="0" sz="17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Sharing of Plans</a:t>
            </a:r>
            <a:endParaRPr/>
          </a:p>
        </p:txBody>
      </p:sp>
      <p:sp>
        <p:nvSpPr>
          <p:cNvPr id="192" name="Google Shape;192;p6"/>
          <p:cNvSpPr txBox="1"/>
          <p:nvPr/>
        </p:nvSpPr>
        <p:spPr>
          <a:xfrm>
            <a:off x="573277" y="3147690"/>
            <a:ext cx="2342900" cy="274431"/>
          </a:xfrm>
          <a:prstGeom prst="rect">
            <a:avLst/>
          </a:prstGeom>
          <a:noFill/>
          <a:ln>
            <a:noFill/>
          </a:ln>
        </p:spPr>
        <p:txBody>
          <a:bodyPr anchorCtr="0" anchor="t" bIns="0" lIns="0" spcFirstLastPara="1" rIns="0" wrap="square" tIns="0">
            <a:spAutoFit/>
          </a:bodyPr>
          <a:lstStyle/>
          <a:p>
            <a:pPr indent="0" lvl="0" marL="0" marR="0" rtl="0" algn="ctr">
              <a:lnSpc>
                <a:spcPct val="98987"/>
              </a:lnSpc>
              <a:spcBef>
                <a:spcPts val="0"/>
              </a:spcBef>
              <a:spcAft>
                <a:spcPts val="0"/>
              </a:spcAft>
              <a:buNone/>
            </a:pPr>
            <a:r>
              <a:rPr b="0" i="0" lang="en-US" sz="2075" u="none" cap="none" strike="noStrike">
                <a:solidFill>
                  <a:srgbClr val="FFFFFF"/>
                </a:solidFill>
                <a:latin typeface="Bricolage Grotesque"/>
                <a:ea typeface="Bricolage Grotesque"/>
                <a:cs typeface="Bricolage Grotesque"/>
                <a:sym typeface="Bricolage Grotesque"/>
              </a:rPr>
              <a:t>Planning</a:t>
            </a:r>
            <a:endParaRPr/>
          </a:p>
        </p:txBody>
      </p:sp>
      <p:sp>
        <p:nvSpPr>
          <p:cNvPr id="193" name="Google Shape;193;p6"/>
          <p:cNvSpPr txBox="1"/>
          <p:nvPr/>
        </p:nvSpPr>
        <p:spPr>
          <a:xfrm>
            <a:off x="577674" y="3918627"/>
            <a:ext cx="2342900" cy="67656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Organizing</a:t>
            </a:r>
            <a:endParaRPr/>
          </a:p>
          <a:p>
            <a:pPr indent="0" lvl="0" marL="0" marR="0" rtl="0" algn="ctr">
              <a:lnSpc>
                <a:spcPct val="98997"/>
              </a:lnSpc>
              <a:spcBef>
                <a:spcPts val="0"/>
              </a:spcBef>
              <a:spcAft>
                <a:spcPts val="0"/>
              </a:spcAft>
              <a:buNone/>
            </a:pPr>
            <a:r>
              <a:t/>
            </a:r>
            <a:endParaRPr b="0" i="0" sz="17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Preparation</a:t>
            </a:r>
            <a:endParaRPr/>
          </a:p>
        </p:txBody>
      </p:sp>
      <p:sp>
        <p:nvSpPr>
          <p:cNvPr id="194" name="Google Shape;194;p6"/>
          <p:cNvSpPr txBox="1"/>
          <p:nvPr/>
        </p:nvSpPr>
        <p:spPr>
          <a:xfrm>
            <a:off x="573277" y="5628150"/>
            <a:ext cx="2342900" cy="274431"/>
          </a:xfrm>
          <a:prstGeom prst="rect">
            <a:avLst/>
          </a:prstGeom>
          <a:noFill/>
          <a:ln>
            <a:noFill/>
          </a:ln>
        </p:spPr>
        <p:txBody>
          <a:bodyPr anchorCtr="0" anchor="t" bIns="0" lIns="0" spcFirstLastPara="1" rIns="0" wrap="square" tIns="0">
            <a:spAutoFit/>
          </a:bodyPr>
          <a:lstStyle/>
          <a:p>
            <a:pPr indent="0" lvl="0" marL="0" marR="0" rtl="0" algn="ctr">
              <a:lnSpc>
                <a:spcPct val="98987"/>
              </a:lnSpc>
              <a:spcBef>
                <a:spcPts val="0"/>
              </a:spcBef>
              <a:spcAft>
                <a:spcPts val="0"/>
              </a:spcAft>
              <a:buNone/>
            </a:pPr>
            <a:r>
              <a:rPr b="0" i="0" lang="en-US" sz="2075" u="none" cap="none" strike="noStrike">
                <a:solidFill>
                  <a:srgbClr val="FFFFFF"/>
                </a:solidFill>
                <a:latin typeface="Bricolage Grotesque"/>
                <a:ea typeface="Bricolage Grotesque"/>
                <a:cs typeface="Bricolage Grotesque"/>
                <a:sym typeface="Bricolage Grotesque"/>
              </a:rPr>
              <a:t>Designing</a:t>
            </a:r>
            <a:endParaRPr/>
          </a:p>
        </p:txBody>
      </p:sp>
      <p:sp>
        <p:nvSpPr>
          <p:cNvPr id="195" name="Google Shape;195;p6"/>
          <p:cNvSpPr txBox="1"/>
          <p:nvPr/>
        </p:nvSpPr>
        <p:spPr>
          <a:xfrm>
            <a:off x="577674" y="6399087"/>
            <a:ext cx="2342900" cy="67656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Lay out</a:t>
            </a:r>
            <a:endParaRPr/>
          </a:p>
          <a:p>
            <a:pPr indent="0" lvl="0" marL="0" marR="0" rtl="0" algn="ctr">
              <a:lnSpc>
                <a:spcPct val="98997"/>
              </a:lnSpc>
              <a:spcBef>
                <a:spcPts val="0"/>
              </a:spcBef>
              <a:spcAft>
                <a:spcPts val="0"/>
              </a:spcAft>
              <a:buNone/>
            </a:pPr>
            <a:r>
              <a:t/>
            </a:r>
            <a:endParaRPr b="0" i="0" sz="17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Mock-ups</a:t>
            </a:r>
            <a:endParaRPr/>
          </a:p>
        </p:txBody>
      </p:sp>
      <p:sp>
        <p:nvSpPr>
          <p:cNvPr id="196" name="Google Shape;196;p6"/>
          <p:cNvSpPr txBox="1"/>
          <p:nvPr/>
        </p:nvSpPr>
        <p:spPr>
          <a:xfrm>
            <a:off x="573277" y="8071890"/>
            <a:ext cx="2342900" cy="274431"/>
          </a:xfrm>
          <a:prstGeom prst="rect">
            <a:avLst/>
          </a:prstGeom>
          <a:noFill/>
          <a:ln>
            <a:noFill/>
          </a:ln>
        </p:spPr>
        <p:txBody>
          <a:bodyPr anchorCtr="0" anchor="t" bIns="0" lIns="0" spcFirstLastPara="1" rIns="0" wrap="square" tIns="0">
            <a:spAutoFit/>
          </a:bodyPr>
          <a:lstStyle/>
          <a:p>
            <a:pPr indent="0" lvl="0" marL="0" marR="0" rtl="0" algn="ctr">
              <a:lnSpc>
                <a:spcPct val="98987"/>
              </a:lnSpc>
              <a:spcBef>
                <a:spcPts val="0"/>
              </a:spcBef>
              <a:spcAft>
                <a:spcPts val="0"/>
              </a:spcAft>
              <a:buNone/>
            </a:pPr>
            <a:r>
              <a:rPr b="0" i="0" lang="en-US" sz="2075" u="none" cap="none" strike="noStrike">
                <a:solidFill>
                  <a:srgbClr val="FFFFFF"/>
                </a:solidFill>
                <a:latin typeface="Bricolage Grotesque"/>
                <a:ea typeface="Bricolage Grotesque"/>
                <a:cs typeface="Bricolage Grotesque"/>
                <a:sym typeface="Bricolage Grotesque"/>
              </a:rPr>
              <a:t>Testing</a:t>
            </a:r>
            <a:endParaRPr/>
          </a:p>
        </p:txBody>
      </p:sp>
      <p:sp>
        <p:nvSpPr>
          <p:cNvPr id="197" name="Google Shape;197;p6"/>
          <p:cNvSpPr txBox="1"/>
          <p:nvPr/>
        </p:nvSpPr>
        <p:spPr>
          <a:xfrm>
            <a:off x="573277" y="8715233"/>
            <a:ext cx="2342900" cy="11147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Conclusions</a:t>
            </a:r>
            <a:endParaRPr/>
          </a:p>
          <a:p>
            <a:pPr indent="0" lvl="0" marL="0" marR="0" rtl="0" algn="ctr">
              <a:lnSpc>
                <a:spcPct val="98997"/>
              </a:lnSpc>
              <a:spcBef>
                <a:spcPts val="0"/>
              </a:spcBef>
              <a:spcAft>
                <a:spcPts val="0"/>
              </a:spcAft>
              <a:buNone/>
            </a:pPr>
            <a:r>
              <a:t/>
            </a:r>
            <a:endParaRPr b="0" i="0" sz="17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Debugging</a:t>
            </a:r>
            <a:endParaRPr/>
          </a:p>
          <a:p>
            <a:pPr indent="0" lvl="0" marL="0" marR="0" rtl="0" algn="ctr">
              <a:lnSpc>
                <a:spcPct val="98997"/>
              </a:lnSpc>
              <a:spcBef>
                <a:spcPts val="0"/>
              </a:spcBef>
              <a:spcAft>
                <a:spcPts val="0"/>
              </a:spcAft>
              <a:buNone/>
            </a:pPr>
            <a:r>
              <a:t/>
            </a:r>
            <a:endParaRPr b="0" i="0" sz="1795" u="none" cap="none" strike="noStrike">
              <a:solidFill>
                <a:srgbClr val="FFFFFF"/>
              </a:solidFill>
              <a:latin typeface="Bricolage Grotesque"/>
              <a:ea typeface="Bricolage Grotesque"/>
              <a:cs typeface="Bricolage Grotesque"/>
              <a:sym typeface="Bricolage Grotesque"/>
            </a:endParaRPr>
          </a:p>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Pilot Testing</a:t>
            </a:r>
            <a:endParaRPr/>
          </a:p>
        </p:txBody>
      </p:sp>
      <p:grpSp>
        <p:nvGrpSpPr>
          <p:cNvPr id="198" name="Google Shape;198;p6"/>
          <p:cNvGrpSpPr/>
          <p:nvPr/>
        </p:nvGrpSpPr>
        <p:grpSpPr>
          <a:xfrm>
            <a:off x="7138986" y="4445167"/>
            <a:ext cx="2864062" cy="519078"/>
            <a:chOff x="0" y="0"/>
            <a:chExt cx="754321" cy="136712"/>
          </a:xfrm>
        </p:grpSpPr>
        <p:sp>
          <p:nvSpPr>
            <p:cNvPr id="199" name="Google Shape;199;p6"/>
            <p:cNvSpPr/>
            <p:nvPr/>
          </p:nvSpPr>
          <p:spPr>
            <a:xfrm>
              <a:off x="0" y="0"/>
              <a:ext cx="754321" cy="136712"/>
            </a:xfrm>
            <a:custGeom>
              <a:rect b="b" l="l" r="r" t="t"/>
              <a:pathLst>
                <a:path extrusionOk="0" h="136712" w="754321">
                  <a:moveTo>
                    <a:pt x="0" y="0"/>
                  </a:moveTo>
                  <a:lnTo>
                    <a:pt x="754321" y="0"/>
                  </a:lnTo>
                  <a:lnTo>
                    <a:pt x="754321" y="136712"/>
                  </a:lnTo>
                  <a:lnTo>
                    <a:pt x="0" y="136712"/>
                  </a:lnTo>
                  <a:close/>
                </a:path>
              </a:pathLst>
            </a:custGeom>
            <a:solidFill>
              <a:srgbClr val="A9DB53"/>
            </a:solidFill>
            <a:ln>
              <a:noFill/>
            </a:ln>
          </p:spPr>
        </p:sp>
        <p:sp>
          <p:nvSpPr>
            <p:cNvPr id="200" name="Google Shape;200;p6"/>
            <p:cNvSpPr txBox="1"/>
            <p:nvPr/>
          </p:nvSpPr>
          <p:spPr>
            <a:xfrm>
              <a:off x="0" y="38100"/>
              <a:ext cx="754321" cy="98612"/>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38%</a:t>
              </a:r>
              <a:endParaRPr/>
            </a:p>
          </p:txBody>
        </p:sp>
      </p:grpSp>
      <p:grpSp>
        <p:nvGrpSpPr>
          <p:cNvPr id="201" name="Google Shape;201;p6"/>
          <p:cNvGrpSpPr/>
          <p:nvPr/>
        </p:nvGrpSpPr>
        <p:grpSpPr>
          <a:xfrm>
            <a:off x="9175814" y="5902581"/>
            <a:ext cx="4626124" cy="519078"/>
            <a:chOff x="0" y="0"/>
            <a:chExt cx="1218403" cy="136712"/>
          </a:xfrm>
        </p:grpSpPr>
        <p:sp>
          <p:nvSpPr>
            <p:cNvPr id="202" name="Google Shape;202;p6"/>
            <p:cNvSpPr/>
            <p:nvPr/>
          </p:nvSpPr>
          <p:spPr>
            <a:xfrm>
              <a:off x="0" y="0"/>
              <a:ext cx="1218403" cy="136712"/>
            </a:xfrm>
            <a:custGeom>
              <a:rect b="b" l="l" r="r" t="t"/>
              <a:pathLst>
                <a:path extrusionOk="0" h="136712" w="1218403">
                  <a:moveTo>
                    <a:pt x="0" y="0"/>
                  </a:moveTo>
                  <a:lnTo>
                    <a:pt x="1218403" y="0"/>
                  </a:lnTo>
                  <a:lnTo>
                    <a:pt x="1218403" y="136712"/>
                  </a:lnTo>
                  <a:lnTo>
                    <a:pt x="0" y="136712"/>
                  </a:lnTo>
                  <a:close/>
                </a:path>
              </a:pathLst>
            </a:custGeom>
            <a:solidFill>
              <a:srgbClr val="E9A200"/>
            </a:solidFill>
            <a:ln>
              <a:noFill/>
            </a:ln>
          </p:spPr>
        </p:sp>
        <p:sp>
          <p:nvSpPr>
            <p:cNvPr id="203" name="Google Shape;203;p6"/>
            <p:cNvSpPr txBox="1"/>
            <p:nvPr/>
          </p:nvSpPr>
          <p:spPr>
            <a:xfrm>
              <a:off x="0" y="38100"/>
              <a:ext cx="1218403" cy="98612"/>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81%</a:t>
              </a:r>
              <a:endParaRPr/>
            </a:p>
          </p:txBody>
        </p:sp>
      </p:grpSp>
      <p:grpSp>
        <p:nvGrpSpPr>
          <p:cNvPr id="204" name="Google Shape;204;p6"/>
          <p:cNvGrpSpPr/>
          <p:nvPr/>
        </p:nvGrpSpPr>
        <p:grpSpPr>
          <a:xfrm>
            <a:off x="12817252" y="7525447"/>
            <a:ext cx="2872071" cy="519078"/>
            <a:chOff x="0" y="0"/>
            <a:chExt cx="756430" cy="136712"/>
          </a:xfrm>
        </p:grpSpPr>
        <p:sp>
          <p:nvSpPr>
            <p:cNvPr id="205" name="Google Shape;205;p6"/>
            <p:cNvSpPr/>
            <p:nvPr/>
          </p:nvSpPr>
          <p:spPr>
            <a:xfrm>
              <a:off x="0" y="0"/>
              <a:ext cx="756430" cy="136712"/>
            </a:xfrm>
            <a:custGeom>
              <a:rect b="b" l="l" r="r" t="t"/>
              <a:pathLst>
                <a:path extrusionOk="0" h="136712" w="756430">
                  <a:moveTo>
                    <a:pt x="0" y="0"/>
                  </a:moveTo>
                  <a:lnTo>
                    <a:pt x="756430" y="0"/>
                  </a:lnTo>
                  <a:lnTo>
                    <a:pt x="756430" y="136712"/>
                  </a:lnTo>
                  <a:lnTo>
                    <a:pt x="0" y="136712"/>
                  </a:lnTo>
                  <a:close/>
                </a:path>
              </a:pathLst>
            </a:custGeom>
            <a:solidFill>
              <a:srgbClr val="FF914D"/>
            </a:solidFill>
            <a:ln>
              <a:noFill/>
            </a:ln>
          </p:spPr>
        </p:sp>
        <p:sp>
          <p:nvSpPr>
            <p:cNvPr id="206" name="Google Shape;206;p6"/>
            <p:cNvSpPr txBox="1"/>
            <p:nvPr/>
          </p:nvSpPr>
          <p:spPr>
            <a:xfrm>
              <a:off x="0" y="38100"/>
              <a:ext cx="756430" cy="98612"/>
            </a:xfrm>
            <a:prstGeom prst="rect">
              <a:avLst/>
            </a:prstGeom>
            <a:noFill/>
            <a:ln>
              <a:noFill/>
            </a:ln>
          </p:spPr>
          <p:txBody>
            <a:bodyPr anchorCtr="0" anchor="ctr" bIns="50800" lIns="50800" spcFirstLastPara="1" rIns="50800" wrap="square" tIns="50800">
              <a:noAutofit/>
            </a:bodyPr>
            <a:lstStyle/>
            <a:p>
              <a:pPr indent="0" lvl="0" marL="0" marR="0" rtl="0" algn="ctr">
                <a:lnSpc>
                  <a:spcPct val="99047"/>
                </a:lnSpc>
                <a:spcBef>
                  <a:spcPts val="0"/>
                </a:spcBef>
                <a:spcAft>
                  <a:spcPts val="0"/>
                </a:spcAft>
                <a:buNone/>
              </a:pPr>
              <a:r>
                <a:rPr b="0" i="0" lang="en-US" sz="1995" u="none" cap="none" strike="noStrike">
                  <a:solidFill>
                    <a:srgbClr val="FFFFFF"/>
                  </a:solidFill>
                  <a:latin typeface="Bricolage Grotesque"/>
                  <a:ea typeface="Bricolage Grotesque"/>
                  <a:cs typeface="Bricolage Grotesque"/>
                  <a:sym typeface="Bricolage Grotesque"/>
                </a:rPr>
                <a:t>100%</a:t>
              </a:r>
              <a:endParaRPr/>
            </a:p>
          </p:txBody>
        </p:sp>
      </p:grpSp>
      <p:sp>
        <p:nvSpPr>
          <p:cNvPr id="207" name="Google Shape;207;p6"/>
          <p:cNvSpPr txBox="1"/>
          <p:nvPr/>
        </p:nvSpPr>
        <p:spPr>
          <a:xfrm>
            <a:off x="3048884" y="2662660"/>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Days</a:t>
            </a:r>
            <a:endParaRPr/>
          </a:p>
        </p:txBody>
      </p:sp>
      <p:sp>
        <p:nvSpPr>
          <p:cNvPr id="208" name="Google Shape;208;p6"/>
          <p:cNvSpPr txBox="1"/>
          <p:nvPr/>
        </p:nvSpPr>
        <p:spPr>
          <a:xfrm>
            <a:off x="3048884" y="3608903"/>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1-3</a:t>
            </a:r>
            <a:endParaRPr/>
          </a:p>
        </p:txBody>
      </p:sp>
      <p:sp>
        <p:nvSpPr>
          <p:cNvPr id="209" name="Google Shape;209;p6"/>
          <p:cNvSpPr txBox="1"/>
          <p:nvPr/>
        </p:nvSpPr>
        <p:spPr>
          <a:xfrm>
            <a:off x="3048884" y="4599788"/>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4-7</a:t>
            </a:r>
            <a:endParaRPr/>
          </a:p>
        </p:txBody>
      </p:sp>
      <p:sp>
        <p:nvSpPr>
          <p:cNvPr id="210" name="Google Shape;210;p6"/>
          <p:cNvSpPr txBox="1"/>
          <p:nvPr/>
        </p:nvSpPr>
        <p:spPr>
          <a:xfrm>
            <a:off x="3048884" y="5596849"/>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8-12</a:t>
            </a:r>
            <a:endParaRPr/>
          </a:p>
        </p:txBody>
      </p:sp>
      <p:sp>
        <p:nvSpPr>
          <p:cNvPr id="211" name="Google Shape;211;p6"/>
          <p:cNvSpPr txBox="1"/>
          <p:nvPr/>
        </p:nvSpPr>
        <p:spPr>
          <a:xfrm>
            <a:off x="3048884" y="6684740"/>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13-18</a:t>
            </a:r>
            <a:endParaRPr/>
          </a:p>
        </p:txBody>
      </p:sp>
      <p:sp>
        <p:nvSpPr>
          <p:cNvPr id="212" name="Google Shape;212;p6"/>
          <p:cNvSpPr txBox="1"/>
          <p:nvPr/>
        </p:nvSpPr>
        <p:spPr>
          <a:xfrm>
            <a:off x="3048884" y="7680069"/>
            <a:ext cx="2342900" cy="238410"/>
          </a:xfrm>
          <a:prstGeom prst="rect">
            <a:avLst/>
          </a:prstGeom>
          <a:noFill/>
          <a:ln>
            <a:noFill/>
          </a:ln>
        </p:spPr>
        <p:txBody>
          <a:bodyPr anchorCtr="0" anchor="t" bIns="0" lIns="0" spcFirstLastPara="1" rIns="0" wrap="square" tIns="0">
            <a:spAutoFit/>
          </a:bodyPr>
          <a:lstStyle/>
          <a:p>
            <a:pPr indent="0" lvl="0" marL="0" marR="0" rtl="0" algn="ctr">
              <a:lnSpc>
                <a:spcPct val="99052"/>
              </a:lnSpc>
              <a:spcBef>
                <a:spcPts val="0"/>
              </a:spcBef>
              <a:spcAft>
                <a:spcPts val="0"/>
              </a:spcAft>
              <a:buNone/>
            </a:pPr>
            <a:r>
              <a:rPr b="0" i="0" lang="en-US" sz="1795" u="none" cap="none" strike="noStrike">
                <a:solidFill>
                  <a:srgbClr val="FFFFFF"/>
                </a:solidFill>
                <a:latin typeface="Bricolage Grotesque"/>
                <a:ea typeface="Bricolage Grotesque"/>
                <a:cs typeface="Bricolage Grotesque"/>
                <a:sym typeface="Bricolage Grotesque"/>
              </a:rPr>
              <a:t>19-21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16" name="Shape 216"/>
        <p:cNvGrpSpPr/>
        <p:nvPr/>
      </p:nvGrpSpPr>
      <p:grpSpPr>
        <a:xfrm>
          <a:off x="0" y="0"/>
          <a:ext cx="0" cy="0"/>
          <a:chOff x="0" y="0"/>
          <a:chExt cx="0" cy="0"/>
        </a:xfrm>
      </p:grpSpPr>
      <p:sp>
        <p:nvSpPr>
          <p:cNvPr id="217" name="Google Shape;217;p7"/>
          <p:cNvSpPr/>
          <p:nvPr/>
        </p:nvSpPr>
        <p:spPr>
          <a:xfrm>
            <a:off x="-8260773" y="-7902028"/>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3">
              <a:alphaModFix/>
            </a:blip>
            <a:stretch>
              <a:fillRect b="0" l="0" r="0" t="0"/>
            </a:stretch>
          </a:blipFill>
          <a:ln>
            <a:noFill/>
          </a:ln>
        </p:spPr>
      </p:sp>
      <p:sp>
        <p:nvSpPr>
          <p:cNvPr id="218" name="Google Shape;218;p7"/>
          <p:cNvSpPr/>
          <p:nvPr/>
        </p:nvSpPr>
        <p:spPr>
          <a:xfrm>
            <a:off x="9597642" y="2944113"/>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219" name="Google Shape;219;p7"/>
          <p:cNvSpPr/>
          <p:nvPr/>
        </p:nvSpPr>
        <p:spPr>
          <a:xfrm>
            <a:off x="11486916" y="2534609"/>
            <a:ext cx="6455541" cy="6570525"/>
          </a:xfrm>
          <a:custGeom>
            <a:rect b="b" l="l" r="r" t="t"/>
            <a:pathLst>
              <a:path extrusionOk="0" h="6570525" w="6455541">
                <a:moveTo>
                  <a:pt x="0" y="0"/>
                </a:moveTo>
                <a:lnTo>
                  <a:pt x="6455541" y="0"/>
                </a:lnTo>
                <a:lnTo>
                  <a:pt x="6455541" y="6570525"/>
                </a:lnTo>
                <a:lnTo>
                  <a:pt x="0" y="6570525"/>
                </a:lnTo>
                <a:lnTo>
                  <a:pt x="0" y="0"/>
                </a:lnTo>
                <a:close/>
              </a:path>
            </a:pathLst>
          </a:custGeom>
          <a:blipFill rotWithShape="1">
            <a:blip r:embed="rId5">
              <a:alphaModFix amt="31000"/>
            </a:blip>
            <a:stretch>
              <a:fillRect b="0" l="0" r="0" t="0"/>
            </a:stretch>
          </a:blipFill>
          <a:ln>
            <a:noFill/>
          </a:ln>
        </p:spPr>
      </p:sp>
      <p:sp>
        <p:nvSpPr>
          <p:cNvPr id="220" name="Google Shape;220;p7"/>
          <p:cNvSpPr txBox="1"/>
          <p:nvPr/>
        </p:nvSpPr>
        <p:spPr>
          <a:xfrm>
            <a:off x="463526" y="484774"/>
            <a:ext cx="8680474" cy="1268827"/>
          </a:xfrm>
          <a:prstGeom prst="rect">
            <a:avLst/>
          </a:prstGeom>
          <a:noFill/>
          <a:ln>
            <a:noFill/>
          </a:ln>
        </p:spPr>
        <p:txBody>
          <a:bodyPr anchorCtr="0" anchor="t" bIns="0" lIns="0" spcFirstLastPara="1" rIns="0" wrap="square" tIns="0">
            <a:spAutoFit/>
          </a:bodyPr>
          <a:lstStyle/>
          <a:p>
            <a:pPr indent="0" lvl="0" marL="0" marR="0" rtl="0" algn="l">
              <a:lnSpc>
                <a:spcPct val="99004"/>
              </a:lnSpc>
              <a:spcBef>
                <a:spcPts val="0"/>
              </a:spcBef>
              <a:spcAft>
                <a:spcPts val="0"/>
              </a:spcAft>
              <a:buNone/>
            </a:pPr>
            <a:r>
              <a:rPr b="0" i="0" lang="en-US" sz="9541" u="none" cap="none" strike="noStrike">
                <a:solidFill>
                  <a:srgbClr val="FFFFFF"/>
                </a:solidFill>
                <a:latin typeface="Arial"/>
                <a:ea typeface="Arial"/>
                <a:cs typeface="Arial"/>
                <a:sym typeface="Arial"/>
              </a:rPr>
              <a:t>User Research</a:t>
            </a:r>
            <a:endParaRPr/>
          </a:p>
        </p:txBody>
      </p:sp>
      <p:sp>
        <p:nvSpPr>
          <p:cNvPr id="221" name="Google Shape;221;p7"/>
          <p:cNvSpPr txBox="1"/>
          <p:nvPr/>
        </p:nvSpPr>
        <p:spPr>
          <a:xfrm>
            <a:off x="498609" y="2486984"/>
            <a:ext cx="17290782" cy="5069205"/>
          </a:xfrm>
          <a:prstGeom prst="rect">
            <a:avLst/>
          </a:prstGeom>
          <a:noFill/>
          <a:ln>
            <a:noFill/>
          </a:ln>
        </p:spPr>
        <p:txBody>
          <a:bodyPr anchorCtr="0" anchor="t" bIns="0" lIns="0" spcFirstLastPara="1" rIns="0" wrap="square" tIns="0">
            <a:spAutoFit/>
          </a:bodyPr>
          <a:lstStyle/>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The inputs and insights of traders – mainly our friends and classmates who are in beginner to mid-level knowledge in trading provides noteworthy suggestions that inspired our ideas. The main objective of Stellar Trading Platform is to provide a </a:t>
            </a:r>
            <a:endParaRPr/>
          </a:p>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user-friendly and beginner-friendly trading platform as an alternative to Binance. </a:t>
            </a:r>
            <a:endParaRPr/>
          </a:p>
          <a:p>
            <a:pPr indent="0" lvl="0" marL="0" marR="0" rtl="0" algn="just">
              <a:lnSpc>
                <a:spcPct val="140017"/>
              </a:lnSpc>
              <a:spcBef>
                <a:spcPts val="0"/>
              </a:spcBef>
              <a:spcAft>
                <a:spcPts val="0"/>
              </a:spcAft>
              <a:buNone/>
            </a:pPr>
            <a:r>
              <a:t/>
            </a:r>
            <a:endParaRPr b="0" i="0" sz="22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The main questions asked to traders that inspires the whole idea of Stellar are: </a:t>
            </a:r>
            <a:endParaRPr/>
          </a:p>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1. What are the functionalities that you mostly use in trading? </a:t>
            </a:r>
            <a:endParaRPr/>
          </a:p>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2. What is your preference in terms of design and performance? </a:t>
            </a:r>
            <a:endParaRPr/>
          </a:p>
          <a:p>
            <a:pPr indent="0" lvl="0" marL="0" marR="0" rtl="0" algn="just">
              <a:lnSpc>
                <a:spcPct val="140017"/>
              </a:lnSpc>
              <a:spcBef>
                <a:spcPts val="0"/>
              </a:spcBef>
              <a:spcAft>
                <a:spcPts val="0"/>
              </a:spcAft>
              <a:buNone/>
            </a:pPr>
            <a:r>
              <a:rPr b="0" i="0" lang="en-US" sz="2299" u="none" cap="none" strike="noStrike">
                <a:solidFill>
                  <a:srgbClr val="FFFFFF"/>
                </a:solidFill>
                <a:latin typeface="Bricolage Grotesque"/>
                <a:ea typeface="Bricolage Grotesque"/>
                <a:cs typeface="Bricolage Grotesque"/>
                <a:sym typeface="Bricolage Grotesque"/>
              </a:rPr>
              <a:t>3. What are your ideas and suggestions?</a:t>
            </a:r>
            <a:endParaRPr/>
          </a:p>
          <a:p>
            <a:pPr indent="0" lvl="0" marL="0" marR="0" rtl="0" algn="just">
              <a:lnSpc>
                <a:spcPct val="140017"/>
              </a:lnSpc>
              <a:spcBef>
                <a:spcPts val="0"/>
              </a:spcBef>
              <a:spcAft>
                <a:spcPts val="0"/>
              </a:spcAft>
              <a:buNone/>
            </a:pPr>
            <a:r>
              <a:t/>
            </a:r>
            <a:endParaRPr b="0" i="0" sz="2299" u="none" cap="none" strike="noStrike">
              <a:solidFill>
                <a:srgbClr val="FFFFFF"/>
              </a:solidFill>
              <a:latin typeface="Bricolage Grotesque"/>
              <a:ea typeface="Bricolage Grotesque"/>
              <a:cs typeface="Bricolage Grotesque"/>
              <a:sym typeface="Bricolage Grotesque"/>
            </a:endParaRPr>
          </a:p>
          <a:p>
            <a:pPr indent="0" lvl="0" marL="0" marR="0" rtl="0" algn="just">
              <a:lnSpc>
                <a:spcPct val="140014"/>
              </a:lnSpc>
              <a:spcBef>
                <a:spcPts val="0"/>
              </a:spcBef>
              <a:spcAft>
                <a:spcPts val="0"/>
              </a:spcAft>
              <a:buNone/>
            </a:pPr>
            <a:r>
              <a:rPr b="0" i="0" lang="en-US" sz="2799" u="none" cap="none" strike="noStrike">
                <a:solidFill>
                  <a:srgbClr val="FFFFFF"/>
                </a:solidFill>
                <a:latin typeface="Bricolage Grotesque"/>
                <a:ea typeface="Bricolage Grotesque"/>
                <a:cs typeface="Bricolage Grotesque"/>
                <a:sym typeface="Bricolage Grotesque"/>
              </a:rPr>
              <a:t>The development of Stellar Trading Platform was inspired by the inputs and insights of traders and our objective. These are the keys that lead us to design the whole platform to meet the ideas and suggestions of different traders, providing them the straightforward platform. </a:t>
            </a:r>
            <a:endParaRPr/>
          </a:p>
        </p:txBody>
      </p:sp>
      <p:sp>
        <p:nvSpPr>
          <p:cNvPr id="222" name="Google Shape;222;p7"/>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26" name="Shape 226"/>
        <p:cNvGrpSpPr/>
        <p:nvPr/>
      </p:nvGrpSpPr>
      <p:grpSpPr>
        <a:xfrm>
          <a:off x="0" y="0"/>
          <a:ext cx="0" cy="0"/>
          <a:chOff x="0" y="0"/>
          <a:chExt cx="0" cy="0"/>
        </a:xfrm>
      </p:grpSpPr>
      <p:grpSp>
        <p:nvGrpSpPr>
          <p:cNvPr id="227" name="Google Shape;227;p8"/>
          <p:cNvGrpSpPr/>
          <p:nvPr/>
        </p:nvGrpSpPr>
        <p:grpSpPr>
          <a:xfrm>
            <a:off x="-625198" y="2945399"/>
            <a:ext cx="6513998" cy="9185195"/>
            <a:chOff x="0" y="-38100"/>
            <a:chExt cx="1352814" cy="1907563"/>
          </a:xfrm>
        </p:grpSpPr>
        <p:sp>
          <p:nvSpPr>
            <p:cNvPr id="228" name="Google Shape;228;p8"/>
            <p:cNvSpPr/>
            <p:nvPr/>
          </p:nvSpPr>
          <p:spPr>
            <a:xfrm>
              <a:off x="0" y="0"/>
              <a:ext cx="1352814" cy="1869463"/>
            </a:xfrm>
            <a:custGeom>
              <a:rect b="b" l="l" r="r" t="t"/>
              <a:pathLst>
                <a:path extrusionOk="0" h="1869463" w="1352814">
                  <a:moveTo>
                    <a:pt x="0" y="0"/>
                  </a:moveTo>
                  <a:lnTo>
                    <a:pt x="1352814" y="0"/>
                  </a:lnTo>
                  <a:lnTo>
                    <a:pt x="1352814" y="1869463"/>
                  </a:lnTo>
                  <a:lnTo>
                    <a:pt x="0" y="1869463"/>
                  </a:lnTo>
                  <a:close/>
                </a:path>
              </a:pathLst>
            </a:custGeom>
            <a:gradFill>
              <a:gsLst>
                <a:gs pos="0">
                  <a:srgbClr val="010101">
                    <a:alpha val="0"/>
                  </a:srgbClr>
                </a:gs>
                <a:gs pos="33333">
                  <a:srgbClr val="010101">
                    <a:alpha val="0"/>
                  </a:srgbClr>
                </a:gs>
                <a:gs pos="66667">
                  <a:srgbClr val="C549F1"/>
                </a:gs>
                <a:gs pos="100000">
                  <a:srgbClr val="FF67D5"/>
                </a:gs>
              </a:gsLst>
              <a:lin ang="5400000" scaled="0"/>
            </a:gradFill>
            <a:ln>
              <a:noFill/>
            </a:ln>
          </p:spPr>
        </p:sp>
        <p:sp>
          <p:nvSpPr>
            <p:cNvPr id="229" name="Google Shape;229;p8"/>
            <p:cNvSpPr txBox="1"/>
            <p:nvPr/>
          </p:nvSpPr>
          <p:spPr>
            <a:xfrm>
              <a:off x="0" y="-38100"/>
              <a:ext cx="1352814" cy="190756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8"/>
          <p:cNvSpPr/>
          <p:nvPr/>
        </p:nvSpPr>
        <p:spPr>
          <a:xfrm>
            <a:off x="-9773276" y="-9750991"/>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3">
              <a:alphaModFix/>
            </a:blip>
            <a:stretch>
              <a:fillRect b="0" l="0" r="0" t="0"/>
            </a:stretch>
          </a:blipFill>
          <a:ln>
            <a:noFill/>
          </a:ln>
        </p:spPr>
      </p:sp>
      <p:sp>
        <p:nvSpPr>
          <p:cNvPr id="231" name="Google Shape;231;p8"/>
          <p:cNvSpPr txBox="1"/>
          <p:nvPr/>
        </p:nvSpPr>
        <p:spPr>
          <a:xfrm>
            <a:off x="4568004" y="1303834"/>
            <a:ext cx="8910465" cy="108372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8202" u="none" cap="none" strike="noStrike">
                <a:solidFill>
                  <a:srgbClr val="FFFFFF"/>
                </a:solidFill>
                <a:latin typeface="Arial"/>
                <a:ea typeface="Arial"/>
                <a:cs typeface="Arial"/>
                <a:sym typeface="Arial"/>
              </a:rPr>
              <a:t>Target Audiences</a:t>
            </a:r>
            <a:endParaRPr/>
          </a:p>
        </p:txBody>
      </p:sp>
      <p:grpSp>
        <p:nvGrpSpPr>
          <p:cNvPr id="232" name="Google Shape;232;p8"/>
          <p:cNvGrpSpPr/>
          <p:nvPr/>
        </p:nvGrpSpPr>
        <p:grpSpPr>
          <a:xfrm>
            <a:off x="5876720" y="2945399"/>
            <a:ext cx="6513998" cy="8889429"/>
            <a:chOff x="0" y="-38100"/>
            <a:chExt cx="1352814" cy="1846139"/>
          </a:xfrm>
        </p:grpSpPr>
        <p:sp>
          <p:nvSpPr>
            <p:cNvPr id="233" name="Google Shape;233;p8"/>
            <p:cNvSpPr/>
            <p:nvPr/>
          </p:nvSpPr>
          <p:spPr>
            <a:xfrm>
              <a:off x="0" y="0"/>
              <a:ext cx="1352814" cy="1808039"/>
            </a:xfrm>
            <a:custGeom>
              <a:rect b="b" l="l" r="r" t="t"/>
              <a:pathLst>
                <a:path extrusionOk="0" h="1808039" w="1352814">
                  <a:moveTo>
                    <a:pt x="0" y="0"/>
                  </a:moveTo>
                  <a:lnTo>
                    <a:pt x="1352814" y="0"/>
                  </a:lnTo>
                  <a:lnTo>
                    <a:pt x="1352814" y="1808039"/>
                  </a:lnTo>
                  <a:lnTo>
                    <a:pt x="0" y="1808039"/>
                  </a:lnTo>
                  <a:close/>
                </a:path>
              </a:pathLst>
            </a:custGeom>
            <a:gradFill>
              <a:gsLst>
                <a:gs pos="0">
                  <a:srgbClr val="010101">
                    <a:alpha val="0"/>
                  </a:srgbClr>
                </a:gs>
                <a:gs pos="33333">
                  <a:srgbClr val="010101">
                    <a:alpha val="0"/>
                  </a:srgbClr>
                </a:gs>
                <a:gs pos="66667">
                  <a:srgbClr val="626EAE"/>
                </a:gs>
                <a:gs pos="100000">
                  <a:srgbClr val="67F1FF"/>
                </a:gs>
              </a:gsLst>
              <a:lin ang="5400000" scaled="0"/>
            </a:gradFill>
            <a:ln>
              <a:noFill/>
            </a:ln>
          </p:spPr>
        </p:sp>
        <p:sp>
          <p:nvSpPr>
            <p:cNvPr id="234" name="Google Shape;234;p8"/>
            <p:cNvSpPr txBox="1"/>
            <p:nvPr/>
          </p:nvSpPr>
          <p:spPr>
            <a:xfrm>
              <a:off x="0" y="-38100"/>
              <a:ext cx="1352814" cy="18461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12390718" y="2945399"/>
            <a:ext cx="6513998" cy="8889429"/>
            <a:chOff x="0" y="-38100"/>
            <a:chExt cx="1352814" cy="1846139"/>
          </a:xfrm>
        </p:grpSpPr>
        <p:sp>
          <p:nvSpPr>
            <p:cNvPr id="236" name="Google Shape;236;p8"/>
            <p:cNvSpPr/>
            <p:nvPr/>
          </p:nvSpPr>
          <p:spPr>
            <a:xfrm>
              <a:off x="0" y="0"/>
              <a:ext cx="1352814" cy="1808039"/>
            </a:xfrm>
            <a:custGeom>
              <a:rect b="b" l="l" r="r" t="t"/>
              <a:pathLst>
                <a:path extrusionOk="0" h="1808039" w="1352814">
                  <a:moveTo>
                    <a:pt x="0" y="0"/>
                  </a:moveTo>
                  <a:lnTo>
                    <a:pt x="1352814" y="0"/>
                  </a:lnTo>
                  <a:lnTo>
                    <a:pt x="1352814" y="1808039"/>
                  </a:lnTo>
                  <a:lnTo>
                    <a:pt x="0" y="1808039"/>
                  </a:lnTo>
                  <a:close/>
                </a:path>
              </a:pathLst>
            </a:custGeom>
            <a:gradFill>
              <a:gsLst>
                <a:gs pos="0">
                  <a:srgbClr val="010101">
                    <a:alpha val="0"/>
                  </a:srgbClr>
                </a:gs>
                <a:gs pos="33333">
                  <a:srgbClr val="010101">
                    <a:alpha val="0"/>
                  </a:srgbClr>
                </a:gs>
                <a:gs pos="66667">
                  <a:srgbClr val="95C443"/>
                </a:gs>
                <a:gs pos="100000">
                  <a:srgbClr val="7DBD10"/>
                </a:gs>
              </a:gsLst>
              <a:lin ang="5400000" scaled="0"/>
            </a:gradFill>
            <a:ln>
              <a:noFill/>
            </a:ln>
          </p:spPr>
        </p:sp>
        <p:sp>
          <p:nvSpPr>
            <p:cNvPr id="237" name="Google Shape;237;p8"/>
            <p:cNvSpPr txBox="1"/>
            <p:nvPr/>
          </p:nvSpPr>
          <p:spPr>
            <a:xfrm>
              <a:off x="0" y="-38100"/>
              <a:ext cx="1352814" cy="184613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8"/>
          <p:cNvSpPr/>
          <p:nvPr/>
        </p:nvSpPr>
        <p:spPr>
          <a:xfrm>
            <a:off x="11014589" y="-9916009"/>
            <a:ext cx="17380716" cy="17380716"/>
          </a:xfrm>
          <a:custGeom>
            <a:rect b="b" l="l" r="r" t="t"/>
            <a:pathLst>
              <a:path extrusionOk="0" h="17380716" w="17380716">
                <a:moveTo>
                  <a:pt x="0" y="0"/>
                </a:moveTo>
                <a:lnTo>
                  <a:pt x="17380716" y="0"/>
                </a:lnTo>
                <a:lnTo>
                  <a:pt x="17380716" y="17380716"/>
                </a:lnTo>
                <a:lnTo>
                  <a:pt x="0" y="17380716"/>
                </a:lnTo>
                <a:lnTo>
                  <a:pt x="0" y="0"/>
                </a:lnTo>
                <a:close/>
              </a:path>
            </a:pathLst>
          </a:custGeom>
          <a:blipFill rotWithShape="1">
            <a:blip r:embed="rId4">
              <a:alphaModFix/>
            </a:blip>
            <a:stretch>
              <a:fillRect b="0" l="0" r="0" t="0"/>
            </a:stretch>
          </a:blipFill>
          <a:ln>
            <a:noFill/>
          </a:ln>
        </p:spPr>
      </p:sp>
      <p:sp>
        <p:nvSpPr>
          <p:cNvPr id="239" name="Google Shape;239;p8"/>
          <p:cNvSpPr/>
          <p:nvPr/>
        </p:nvSpPr>
        <p:spPr>
          <a:xfrm rot="-654340">
            <a:off x="1492839" y="188806"/>
            <a:ext cx="2298913" cy="2481957"/>
          </a:xfrm>
          <a:custGeom>
            <a:rect b="b" l="l" r="r" t="t"/>
            <a:pathLst>
              <a:path extrusionOk="0" h="2481957" w="2298913">
                <a:moveTo>
                  <a:pt x="0" y="0"/>
                </a:moveTo>
                <a:lnTo>
                  <a:pt x="2298913" y="0"/>
                </a:lnTo>
                <a:lnTo>
                  <a:pt x="2298913" y="2481958"/>
                </a:lnTo>
                <a:lnTo>
                  <a:pt x="0" y="2481958"/>
                </a:lnTo>
                <a:lnTo>
                  <a:pt x="0" y="0"/>
                </a:lnTo>
                <a:close/>
              </a:path>
            </a:pathLst>
          </a:custGeom>
          <a:blipFill rotWithShape="1">
            <a:blip r:embed="rId5">
              <a:alphaModFix/>
            </a:blip>
            <a:stretch>
              <a:fillRect b="0" l="0" r="0" t="0"/>
            </a:stretch>
          </a:blipFill>
          <a:ln>
            <a:noFill/>
          </a:ln>
        </p:spPr>
      </p:sp>
      <p:sp>
        <p:nvSpPr>
          <p:cNvPr id="240" name="Google Shape;240;p8"/>
          <p:cNvSpPr txBox="1"/>
          <p:nvPr/>
        </p:nvSpPr>
        <p:spPr>
          <a:xfrm>
            <a:off x="569921" y="4152260"/>
            <a:ext cx="4144749" cy="539871"/>
          </a:xfrm>
          <a:prstGeom prst="rect">
            <a:avLst/>
          </a:prstGeom>
          <a:noFill/>
          <a:ln>
            <a:noFill/>
          </a:ln>
        </p:spPr>
        <p:txBody>
          <a:bodyPr anchorCtr="0" anchor="t" bIns="0" lIns="0" spcFirstLastPara="1" rIns="0" wrap="square" tIns="0">
            <a:spAutoFit/>
          </a:bodyPr>
          <a:lstStyle/>
          <a:p>
            <a:pPr indent="0" lvl="0" marL="0" marR="0" rtl="0" algn="ctr">
              <a:lnSpc>
                <a:spcPct val="99007"/>
              </a:lnSpc>
              <a:spcBef>
                <a:spcPts val="0"/>
              </a:spcBef>
              <a:spcAft>
                <a:spcPts val="0"/>
              </a:spcAft>
              <a:buNone/>
            </a:pPr>
            <a:r>
              <a:rPr b="0" i="0" lang="en-US" sz="4129" u="none" cap="none" strike="noStrike">
                <a:solidFill>
                  <a:srgbClr val="FFFFFF"/>
                </a:solidFill>
                <a:latin typeface="Bricolage Grotesque"/>
                <a:ea typeface="Bricolage Grotesque"/>
                <a:cs typeface="Bricolage Grotesque"/>
                <a:sym typeface="Bricolage Grotesque"/>
              </a:rPr>
              <a:t>Beginner Traders</a:t>
            </a:r>
            <a:endParaRPr/>
          </a:p>
        </p:txBody>
      </p:sp>
      <p:sp>
        <p:nvSpPr>
          <p:cNvPr id="241" name="Google Shape;241;p8"/>
          <p:cNvSpPr txBox="1"/>
          <p:nvPr/>
        </p:nvSpPr>
        <p:spPr>
          <a:xfrm>
            <a:off x="539777" y="5404936"/>
            <a:ext cx="4144749" cy="3874260"/>
          </a:xfrm>
          <a:prstGeom prst="rect">
            <a:avLst/>
          </a:prstGeom>
          <a:noFill/>
          <a:ln>
            <a:noFill/>
          </a:ln>
        </p:spPr>
        <p:txBody>
          <a:bodyPr anchorCtr="0" anchor="t" bIns="0" lIns="0" spcFirstLastPara="1" rIns="0" wrap="square" tIns="0">
            <a:spAutoFit/>
          </a:bodyPr>
          <a:lstStyle/>
          <a:p>
            <a:pPr indent="0" lvl="0" marL="0" marR="0" rtl="0" algn="just">
              <a:lnSpc>
                <a:spcPct val="150019"/>
              </a:lnSpc>
              <a:spcBef>
                <a:spcPts val="0"/>
              </a:spcBef>
              <a:spcAft>
                <a:spcPts val="0"/>
              </a:spcAft>
              <a:buNone/>
            </a:pPr>
            <a:r>
              <a:rPr b="0" i="0" lang="en-US" sz="2563" u="none" cap="none" strike="noStrike">
                <a:solidFill>
                  <a:srgbClr val="FFFFFF"/>
                </a:solidFill>
                <a:latin typeface="Bricolage Grotesque"/>
                <a:ea typeface="Bricolage Grotesque"/>
                <a:cs typeface="Bricolage Grotesque"/>
                <a:sym typeface="Bricolage Grotesque"/>
              </a:rPr>
              <a:t>Beginner traders are individuals who are new to the world of  trading. They are eager to learn and understand the basics of trading, often feeling overwhelmed by the complexities of the market.</a:t>
            </a:r>
            <a:endParaRPr/>
          </a:p>
        </p:txBody>
      </p:sp>
      <p:sp>
        <p:nvSpPr>
          <p:cNvPr id="242" name="Google Shape;242;p8"/>
          <p:cNvSpPr txBox="1"/>
          <p:nvPr/>
        </p:nvSpPr>
        <p:spPr>
          <a:xfrm>
            <a:off x="6521740" y="4152260"/>
            <a:ext cx="4739429" cy="539871"/>
          </a:xfrm>
          <a:prstGeom prst="rect">
            <a:avLst/>
          </a:prstGeom>
          <a:noFill/>
          <a:ln>
            <a:noFill/>
          </a:ln>
        </p:spPr>
        <p:txBody>
          <a:bodyPr anchorCtr="0" anchor="t" bIns="0" lIns="0" spcFirstLastPara="1" rIns="0" wrap="square" tIns="0">
            <a:spAutoFit/>
          </a:bodyPr>
          <a:lstStyle/>
          <a:p>
            <a:pPr indent="0" lvl="0" marL="0" marR="0" rtl="0" algn="ctr">
              <a:lnSpc>
                <a:spcPct val="99007"/>
              </a:lnSpc>
              <a:spcBef>
                <a:spcPts val="0"/>
              </a:spcBef>
              <a:spcAft>
                <a:spcPts val="0"/>
              </a:spcAft>
              <a:buNone/>
            </a:pPr>
            <a:r>
              <a:rPr b="0" i="0" lang="en-US" sz="4129" u="none" cap="none" strike="noStrike">
                <a:solidFill>
                  <a:schemeClr val="lt1"/>
                </a:solidFill>
                <a:latin typeface="Bricolage Grotesque"/>
                <a:ea typeface="Bricolage Grotesque"/>
                <a:cs typeface="Bricolage Grotesque"/>
                <a:sym typeface="Bricolage Grotesque"/>
              </a:rPr>
              <a:t>Experienced Traders</a:t>
            </a:r>
            <a:endParaRPr/>
          </a:p>
        </p:txBody>
      </p:sp>
      <p:sp>
        <p:nvSpPr>
          <p:cNvPr id="243" name="Google Shape;243;p8"/>
          <p:cNvSpPr txBox="1"/>
          <p:nvPr/>
        </p:nvSpPr>
        <p:spPr>
          <a:xfrm>
            <a:off x="6819080" y="5404936"/>
            <a:ext cx="4144749" cy="2416935"/>
          </a:xfrm>
          <a:prstGeom prst="rect">
            <a:avLst/>
          </a:prstGeom>
          <a:noFill/>
          <a:ln>
            <a:noFill/>
          </a:ln>
        </p:spPr>
        <p:txBody>
          <a:bodyPr anchorCtr="0" anchor="t" bIns="0" lIns="0" spcFirstLastPara="1" rIns="0" wrap="square" tIns="0">
            <a:spAutoFit/>
          </a:bodyPr>
          <a:lstStyle/>
          <a:p>
            <a:pPr indent="0" lvl="0" marL="0" marR="0" rtl="0" algn="just">
              <a:lnSpc>
                <a:spcPct val="150019"/>
              </a:lnSpc>
              <a:spcBef>
                <a:spcPts val="0"/>
              </a:spcBef>
              <a:spcAft>
                <a:spcPts val="0"/>
              </a:spcAft>
              <a:buNone/>
            </a:pPr>
            <a:r>
              <a:rPr b="0" i="0" lang="en-US" sz="2563" u="none" cap="none" strike="noStrike">
                <a:solidFill>
                  <a:srgbClr val="FFFFFF"/>
                </a:solidFill>
                <a:latin typeface="Bricolage Grotesque"/>
                <a:ea typeface="Bricolage Grotesque"/>
                <a:cs typeface="Bricolage Grotesque"/>
                <a:sym typeface="Bricolage Grotesque"/>
              </a:rPr>
              <a:t>Seasoned traders with a deep understanding of markets. Seek advanced tools for technical analysis and trading strategies.</a:t>
            </a:r>
            <a:endParaRPr/>
          </a:p>
        </p:txBody>
      </p:sp>
      <p:sp>
        <p:nvSpPr>
          <p:cNvPr id="244" name="Google Shape;244;p8"/>
          <p:cNvSpPr txBox="1"/>
          <p:nvPr/>
        </p:nvSpPr>
        <p:spPr>
          <a:xfrm>
            <a:off x="13305673" y="4152260"/>
            <a:ext cx="4396345" cy="539871"/>
          </a:xfrm>
          <a:prstGeom prst="rect">
            <a:avLst/>
          </a:prstGeom>
          <a:noFill/>
          <a:ln>
            <a:noFill/>
          </a:ln>
        </p:spPr>
        <p:txBody>
          <a:bodyPr anchorCtr="0" anchor="t" bIns="0" lIns="0" spcFirstLastPara="1" rIns="0" wrap="square" tIns="0">
            <a:spAutoFit/>
          </a:bodyPr>
          <a:lstStyle/>
          <a:p>
            <a:pPr indent="0" lvl="0" marL="0" marR="0" rtl="0" algn="ctr">
              <a:lnSpc>
                <a:spcPct val="99007"/>
              </a:lnSpc>
              <a:spcBef>
                <a:spcPts val="0"/>
              </a:spcBef>
              <a:spcAft>
                <a:spcPts val="0"/>
              </a:spcAft>
              <a:buNone/>
            </a:pPr>
            <a:r>
              <a:rPr b="0" i="0" lang="en-US" sz="4129" u="none" cap="none" strike="noStrike">
                <a:solidFill>
                  <a:schemeClr val="lt1"/>
                </a:solidFill>
                <a:latin typeface="Bricolage Grotesque"/>
                <a:ea typeface="Bricolage Grotesque"/>
                <a:cs typeface="Bricolage Grotesque"/>
                <a:sym typeface="Bricolage Grotesque"/>
              </a:rPr>
              <a:t>Trading Enthusiast</a:t>
            </a:r>
            <a:endParaRPr/>
          </a:p>
        </p:txBody>
      </p:sp>
      <p:sp>
        <p:nvSpPr>
          <p:cNvPr id="245" name="Google Shape;245;p8"/>
          <p:cNvSpPr txBox="1"/>
          <p:nvPr/>
        </p:nvSpPr>
        <p:spPr>
          <a:xfrm>
            <a:off x="13557268" y="5404936"/>
            <a:ext cx="4144749" cy="2416935"/>
          </a:xfrm>
          <a:prstGeom prst="rect">
            <a:avLst/>
          </a:prstGeom>
          <a:noFill/>
          <a:ln>
            <a:noFill/>
          </a:ln>
        </p:spPr>
        <p:txBody>
          <a:bodyPr anchorCtr="0" anchor="t" bIns="0" lIns="0" spcFirstLastPara="1" rIns="0" wrap="square" tIns="0">
            <a:spAutoFit/>
          </a:bodyPr>
          <a:lstStyle/>
          <a:p>
            <a:pPr indent="0" lvl="0" marL="0" marR="0" rtl="0" algn="just">
              <a:lnSpc>
                <a:spcPct val="150019"/>
              </a:lnSpc>
              <a:spcBef>
                <a:spcPts val="0"/>
              </a:spcBef>
              <a:spcAft>
                <a:spcPts val="0"/>
              </a:spcAft>
              <a:buNone/>
            </a:pPr>
            <a:r>
              <a:rPr b="0" i="0" lang="en-US" sz="2563" u="none" cap="none" strike="noStrike">
                <a:solidFill>
                  <a:srgbClr val="FFFFFF"/>
                </a:solidFill>
                <a:latin typeface="Bricolage Grotesque"/>
                <a:ea typeface="Bricolage Grotesque"/>
                <a:cs typeface="Bricolage Grotesque"/>
                <a:sym typeface="Bricolage Grotesque"/>
              </a:rPr>
              <a:t>Enthusiasts deeply passionate about  markets and trading. Constantly seeking new insights, trends, and opportunities. </a:t>
            </a:r>
            <a:endParaRPr/>
          </a:p>
        </p:txBody>
      </p:sp>
      <p:sp>
        <p:nvSpPr>
          <p:cNvPr id="246" name="Google Shape;246;p8"/>
          <p:cNvSpPr/>
          <p:nvPr/>
        </p:nvSpPr>
        <p:spPr>
          <a:xfrm flipH="1" rot="630436">
            <a:off x="14295099" y="188806"/>
            <a:ext cx="2298913" cy="2481957"/>
          </a:xfrm>
          <a:custGeom>
            <a:rect b="b" l="l" r="r" t="t"/>
            <a:pathLst>
              <a:path extrusionOk="0" h="2481957" w="2298913">
                <a:moveTo>
                  <a:pt x="2298914" y="0"/>
                </a:moveTo>
                <a:lnTo>
                  <a:pt x="0" y="0"/>
                </a:lnTo>
                <a:lnTo>
                  <a:pt x="0" y="2481958"/>
                </a:lnTo>
                <a:lnTo>
                  <a:pt x="2298914" y="2481958"/>
                </a:lnTo>
                <a:lnTo>
                  <a:pt x="2298914" y="0"/>
                </a:lnTo>
                <a:close/>
              </a:path>
            </a:pathLst>
          </a:custGeom>
          <a:blipFill rotWithShape="1">
            <a:blip r:embed="rId5">
              <a:alphaModFix/>
            </a:blip>
            <a:stretch>
              <a:fillRect b="0" l="0" r="0" t="0"/>
            </a:stretch>
          </a:blipFill>
          <a:ln>
            <a:noFill/>
          </a:ln>
        </p:spPr>
      </p:sp>
      <p:sp>
        <p:nvSpPr>
          <p:cNvPr id="247" name="Google Shape;247;p8"/>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101"/>
        </a:solidFill>
      </p:bgPr>
    </p:bg>
    <p:spTree>
      <p:nvGrpSpPr>
        <p:cNvPr id="251" name="Shape 251"/>
        <p:cNvGrpSpPr/>
        <p:nvPr/>
      </p:nvGrpSpPr>
      <p:grpSpPr>
        <a:xfrm>
          <a:off x="0" y="0"/>
          <a:ext cx="0" cy="0"/>
          <a:chOff x="0" y="0"/>
          <a:chExt cx="0" cy="0"/>
        </a:xfrm>
      </p:grpSpPr>
      <p:sp>
        <p:nvSpPr>
          <p:cNvPr id="252" name="Google Shape;252;p9"/>
          <p:cNvSpPr/>
          <p:nvPr/>
        </p:nvSpPr>
        <p:spPr>
          <a:xfrm rot="-4019874">
            <a:off x="-743504" y="6529858"/>
            <a:ext cx="6373002" cy="5456883"/>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253" name="Google Shape;253;p9"/>
          <p:cNvSpPr/>
          <p:nvPr/>
        </p:nvSpPr>
        <p:spPr>
          <a:xfrm>
            <a:off x="10501856" y="4843774"/>
            <a:ext cx="17380716" cy="17380716"/>
          </a:xfrm>
          <a:custGeom>
            <a:rect b="b" l="l" r="r" t="t"/>
            <a:pathLst>
              <a:path extrusionOk="0" h="17380716" w="17380716">
                <a:moveTo>
                  <a:pt x="0" y="0"/>
                </a:moveTo>
                <a:lnTo>
                  <a:pt x="17380716" y="0"/>
                </a:lnTo>
                <a:lnTo>
                  <a:pt x="17380716" y="17380715"/>
                </a:lnTo>
                <a:lnTo>
                  <a:pt x="0" y="17380715"/>
                </a:lnTo>
                <a:lnTo>
                  <a:pt x="0" y="0"/>
                </a:lnTo>
                <a:close/>
              </a:path>
            </a:pathLst>
          </a:custGeom>
          <a:blipFill rotWithShape="1">
            <a:blip r:embed="rId4">
              <a:alphaModFix/>
            </a:blip>
            <a:stretch>
              <a:fillRect b="0" l="0" r="0" t="0"/>
            </a:stretch>
          </a:blipFill>
          <a:ln>
            <a:noFill/>
          </a:ln>
        </p:spPr>
      </p:sp>
      <p:sp>
        <p:nvSpPr>
          <p:cNvPr id="254" name="Google Shape;254;p9"/>
          <p:cNvSpPr/>
          <p:nvPr/>
        </p:nvSpPr>
        <p:spPr>
          <a:xfrm>
            <a:off x="-7297789" y="-11677772"/>
            <a:ext cx="16521545" cy="16521545"/>
          </a:xfrm>
          <a:custGeom>
            <a:rect b="b" l="l" r="r" t="t"/>
            <a:pathLst>
              <a:path extrusionOk="0" h="16521545" w="16521545">
                <a:moveTo>
                  <a:pt x="0" y="0"/>
                </a:moveTo>
                <a:lnTo>
                  <a:pt x="16521546" y="0"/>
                </a:lnTo>
                <a:lnTo>
                  <a:pt x="16521546" y="16521546"/>
                </a:lnTo>
                <a:lnTo>
                  <a:pt x="0" y="16521546"/>
                </a:lnTo>
                <a:lnTo>
                  <a:pt x="0" y="0"/>
                </a:lnTo>
                <a:close/>
              </a:path>
            </a:pathLst>
          </a:custGeom>
          <a:blipFill rotWithShape="1">
            <a:blip r:embed="rId5">
              <a:alphaModFix/>
            </a:blip>
            <a:stretch>
              <a:fillRect b="0" l="0" r="0" t="0"/>
            </a:stretch>
          </a:blipFill>
          <a:ln>
            <a:noFill/>
          </a:ln>
        </p:spPr>
      </p:sp>
      <p:grpSp>
        <p:nvGrpSpPr>
          <p:cNvPr id="255" name="Google Shape;255;p9"/>
          <p:cNvGrpSpPr/>
          <p:nvPr/>
        </p:nvGrpSpPr>
        <p:grpSpPr>
          <a:xfrm>
            <a:off x="1215320" y="3222655"/>
            <a:ext cx="3818337" cy="4127723"/>
            <a:chOff x="0" y="-38100"/>
            <a:chExt cx="1161726" cy="1255856"/>
          </a:xfrm>
        </p:grpSpPr>
        <p:sp>
          <p:nvSpPr>
            <p:cNvPr id="256" name="Google Shape;256;p9"/>
            <p:cNvSpPr/>
            <p:nvPr/>
          </p:nvSpPr>
          <p:spPr>
            <a:xfrm>
              <a:off x="0" y="0"/>
              <a:ext cx="1161726" cy="1217756"/>
            </a:xfrm>
            <a:custGeom>
              <a:rect b="b" l="l" r="r" t="t"/>
              <a:pathLst>
                <a:path extrusionOk="0" h="1217756" w="1161726">
                  <a:moveTo>
                    <a:pt x="58799" y="0"/>
                  </a:moveTo>
                  <a:lnTo>
                    <a:pt x="1102926" y="0"/>
                  </a:lnTo>
                  <a:cubicBezTo>
                    <a:pt x="1135400" y="0"/>
                    <a:pt x="1161726" y="26325"/>
                    <a:pt x="1161726" y="58799"/>
                  </a:cubicBezTo>
                  <a:lnTo>
                    <a:pt x="1161726" y="1158957"/>
                  </a:lnTo>
                  <a:cubicBezTo>
                    <a:pt x="1161726" y="1191431"/>
                    <a:pt x="1135400" y="1217756"/>
                    <a:pt x="1102926" y="1217756"/>
                  </a:cubicBezTo>
                  <a:lnTo>
                    <a:pt x="58799" y="1217756"/>
                  </a:lnTo>
                  <a:cubicBezTo>
                    <a:pt x="26325" y="1217756"/>
                    <a:pt x="0" y="1191431"/>
                    <a:pt x="0" y="1158957"/>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txBox="1"/>
            <p:nvPr/>
          </p:nvSpPr>
          <p:spPr>
            <a:xfrm>
              <a:off x="0" y="-38100"/>
              <a:ext cx="1161726" cy="12558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p9"/>
          <p:cNvGrpSpPr/>
          <p:nvPr/>
        </p:nvGrpSpPr>
        <p:grpSpPr>
          <a:xfrm>
            <a:off x="5405419" y="1884292"/>
            <a:ext cx="3818361" cy="4127748"/>
            <a:chOff x="0" y="-38100"/>
            <a:chExt cx="1161726" cy="1255856"/>
          </a:xfrm>
        </p:grpSpPr>
        <p:sp>
          <p:nvSpPr>
            <p:cNvPr id="259" name="Google Shape;259;p9"/>
            <p:cNvSpPr/>
            <p:nvPr/>
          </p:nvSpPr>
          <p:spPr>
            <a:xfrm>
              <a:off x="0" y="0"/>
              <a:ext cx="1161726" cy="1217756"/>
            </a:xfrm>
            <a:custGeom>
              <a:rect b="b" l="l" r="r" t="t"/>
              <a:pathLst>
                <a:path extrusionOk="0" h="1217756" w="1161726">
                  <a:moveTo>
                    <a:pt x="58799" y="0"/>
                  </a:moveTo>
                  <a:lnTo>
                    <a:pt x="1102926" y="0"/>
                  </a:lnTo>
                  <a:cubicBezTo>
                    <a:pt x="1135400" y="0"/>
                    <a:pt x="1161726" y="26325"/>
                    <a:pt x="1161726" y="58799"/>
                  </a:cubicBezTo>
                  <a:lnTo>
                    <a:pt x="1161726" y="1158957"/>
                  </a:lnTo>
                  <a:cubicBezTo>
                    <a:pt x="1161726" y="1191431"/>
                    <a:pt x="1135400" y="1217756"/>
                    <a:pt x="1102926" y="1217756"/>
                  </a:cubicBezTo>
                  <a:lnTo>
                    <a:pt x="58799" y="1217756"/>
                  </a:lnTo>
                  <a:cubicBezTo>
                    <a:pt x="26325" y="1217756"/>
                    <a:pt x="0" y="1191431"/>
                    <a:pt x="0" y="1158957"/>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txBox="1"/>
            <p:nvPr/>
          </p:nvSpPr>
          <p:spPr>
            <a:xfrm>
              <a:off x="0" y="-38100"/>
              <a:ext cx="1161726" cy="12558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9"/>
          <p:cNvGrpSpPr/>
          <p:nvPr/>
        </p:nvGrpSpPr>
        <p:grpSpPr>
          <a:xfrm>
            <a:off x="9340639" y="1921634"/>
            <a:ext cx="3818337" cy="4127723"/>
            <a:chOff x="0" y="-38100"/>
            <a:chExt cx="1161726" cy="1255856"/>
          </a:xfrm>
        </p:grpSpPr>
        <p:sp>
          <p:nvSpPr>
            <p:cNvPr id="262" name="Google Shape;262;p9"/>
            <p:cNvSpPr/>
            <p:nvPr/>
          </p:nvSpPr>
          <p:spPr>
            <a:xfrm>
              <a:off x="0" y="0"/>
              <a:ext cx="1161726" cy="1217756"/>
            </a:xfrm>
            <a:custGeom>
              <a:rect b="b" l="l" r="r" t="t"/>
              <a:pathLst>
                <a:path extrusionOk="0" h="1217756" w="1161726">
                  <a:moveTo>
                    <a:pt x="58799" y="0"/>
                  </a:moveTo>
                  <a:lnTo>
                    <a:pt x="1102926" y="0"/>
                  </a:lnTo>
                  <a:cubicBezTo>
                    <a:pt x="1135400" y="0"/>
                    <a:pt x="1161726" y="26325"/>
                    <a:pt x="1161726" y="58799"/>
                  </a:cubicBezTo>
                  <a:lnTo>
                    <a:pt x="1161726" y="1158957"/>
                  </a:lnTo>
                  <a:cubicBezTo>
                    <a:pt x="1161726" y="1191431"/>
                    <a:pt x="1135400" y="1217756"/>
                    <a:pt x="1102926" y="1217756"/>
                  </a:cubicBezTo>
                  <a:lnTo>
                    <a:pt x="58799" y="1217756"/>
                  </a:lnTo>
                  <a:cubicBezTo>
                    <a:pt x="26325" y="1217756"/>
                    <a:pt x="0" y="1191431"/>
                    <a:pt x="0" y="1158957"/>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txBox="1"/>
            <p:nvPr/>
          </p:nvSpPr>
          <p:spPr>
            <a:xfrm>
              <a:off x="0" y="-38100"/>
              <a:ext cx="1161726" cy="12558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9"/>
          <p:cNvGrpSpPr/>
          <p:nvPr/>
        </p:nvGrpSpPr>
        <p:grpSpPr>
          <a:xfrm>
            <a:off x="13533210" y="3222656"/>
            <a:ext cx="3818337" cy="4127723"/>
            <a:chOff x="0" y="-38100"/>
            <a:chExt cx="1161726" cy="1255856"/>
          </a:xfrm>
        </p:grpSpPr>
        <p:sp>
          <p:nvSpPr>
            <p:cNvPr id="265" name="Google Shape;265;p9"/>
            <p:cNvSpPr/>
            <p:nvPr/>
          </p:nvSpPr>
          <p:spPr>
            <a:xfrm>
              <a:off x="0" y="0"/>
              <a:ext cx="1161726" cy="1217756"/>
            </a:xfrm>
            <a:custGeom>
              <a:rect b="b" l="l" r="r" t="t"/>
              <a:pathLst>
                <a:path extrusionOk="0" h="1217756" w="1161726">
                  <a:moveTo>
                    <a:pt x="58799" y="0"/>
                  </a:moveTo>
                  <a:lnTo>
                    <a:pt x="1102926" y="0"/>
                  </a:lnTo>
                  <a:cubicBezTo>
                    <a:pt x="1135400" y="0"/>
                    <a:pt x="1161726" y="26325"/>
                    <a:pt x="1161726" y="58799"/>
                  </a:cubicBezTo>
                  <a:lnTo>
                    <a:pt x="1161726" y="1158957"/>
                  </a:lnTo>
                  <a:cubicBezTo>
                    <a:pt x="1161726" y="1191431"/>
                    <a:pt x="1135400" y="1217756"/>
                    <a:pt x="1102926" y="1217756"/>
                  </a:cubicBezTo>
                  <a:lnTo>
                    <a:pt x="58799" y="1217756"/>
                  </a:lnTo>
                  <a:cubicBezTo>
                    <a:pt x="26325" y="1217756"/>
                    <a:pt x="0" y="1191431"/>
                    <a:pt x="0" y="1158957"/>
                  </a:cubicBezTo>
                  <a:lnTo>
                    <a:pt x="0" y="58799"/>
                  </a:lnTo>
                  <a:cubicBezTo>
                    <a:pt x="0" y="26325"/>
                    <a:pt x="26325" y="0"/>
                    <a:pt x="58799" y="0"/>
                  </a:cubicBezTo>
                  <a:close/>
                </a:path>
              </a:pathLst>
            </a:custGeom>
            <a:solidFill>
              <a:srgbClr val="FFFFFF">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txBox="1"/>
            <p:nvPr/>
          </p:nvSpPr>
          <p:spPr>
            <a:xfrm>
              <a:off x="0" y="-38100"/>
              <a:ext cx="1161726" cy="12558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9"/>
          <p:cNvSpPr txBox="1"/>
          <p:nvPr/>
        </p:nvSpPr>
        <p:spPr>
          <a:xfrm>
            <a:off x="628495" y="511145"/>
            <a:ext cx="9191938" cy="1005301"/>
          </a:xfrm>
          <a:prstGeom prst="rect">
            <a:avLst/>
          </a:prstGeom>
          <a:noFill/>
          <a:ln>
            <a:noFill/>
          </a:ln>
        </p:spPr>
        <p:txBody>
          <a:bodyPr anchorCtr="0" anchor="t" bIns="0" lIns="0" spcFirstLastPara="1" rIns="0" wrap="square" tIns="0">
            <a:spAutoFit/>
          </a:bodyPr>
          <a:lstStyle/>
          <a:p>
            <a:pPr indent="0" lvl="0" marL="0" marR="0" rtl="0" algn="l">
              <a:lnSpc>
                <a:spcPct val="99002"/>
              </a:lnSpc>
              <a:spcBef>
                <a:spcPts val="0"/>
              </a:spcBef>
              <a:spcAft>
                <a:spcPts val="0"/>
              </a:spcAft>
              <a:buNone/>
            </a:pPr>
            <a:r>
              <a:rPr b="0" i="0" lang="en-US" sz="7619" u="none" cap="none" strike="noStrike">
                <a:solidFill>
                  <a:srgbClr val="FFFFFF"/>
                </a:solidFill>
                <a:latin typeface="Arial"/>
                <a:ea typeface="Arial"/>
                <a:cs typeface="Arial"/>
                <a:sym typeface="Arial"/>
              </a:rPr>
              <a:t>Features</a:t>
            </a:r>
            <a:endParaRPr/>
          </a:p>
        </p:txBody>
      </p:sp>
      <p:sp>
        <p:nvSpPr>
          <p:cNvPr id="268" name="Google Shape;268;p9"/>
          <p:cNvSpPr txBox="1"/>
          <p:nvPr/>
        </p:nvSpPr>
        <p:spPr>
          <a:xfrm>
            <a:off x="1446415" y="5426814"/>
            <a:ext cx="3168585" cy="1114806"/>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A collection of straightforward trading guides from various Youtube channels that will help </a:t>
            </a:r>
            <a:endParaRPr/>
          </a:p>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users</a:t>
            </a:r>
            <a:endParaRPr/>
          </a:p>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 to understand trading.</a:t>
            </a:r>
            <a:endParaRPr/>
          </a:p>
        </p:txBody>
      </p:sp>
      <p:sp>
        <p:nvSpPr>
          <p:cNvPr id="269" name="Google Shape;269;p9"/>
          <p:cNvSpPr txBox="1"/>
          <p:nvPr/>
        </p:nvSpPr>
        <p:spPr>
          <a:xfrm>
            <a:off x="1446415" y="4384538"/>
            <a:ext cx="3168585" cy="272915"/>
          </a:xfrm>
          <a:prstGeom prst="rect">
            <a:avLst/>
          </a:prstGeom>
          <a:noFill/>
          <a:ln>
            <a:noFill/>
          </a:ln>
        </p:spPr>
        <p:txBody>
          <a:bodyPr anchorCtr="0" anchor="t" bIns="0" lIns="0" spcFirstLastPara="1" rIns="0" wrap="square" tIns="0">
            <a:spAutoFit/>
          </a:bodyPr>
          <a:lstStyle/>
          <a:p>
            <a:pPr indent="0" lvl="0" marL="0" marR="0" rtl="0" algn="ctr">
              <a:lnSpc>
                <a:spcPct val="98988"/>
              </a:lnSpc>
              <a:spcBef>
                <a:spcPts val="0"/>
              </a:spcBef>
              <a:spcAft>
                <a:spcPts val="0"/>
              </a:spcAft>
              <a:buNone/>
            </a:pPr>
            <a:r>
              <a:rPr b="0" i="0" lang="en-US" sz="2077" u="none" cap="none" strike="noStrike">
                <a:solidFill>
                  <a:srgbClr val="FFFFFF"/>
                </a:solidFill>
                <a:latin typeface="Bricolage Grotesque"/>
                <a:ea typeface="Bricolage Grotesque"/>
                <a:cs typeface="Bricolage Grotesque"/>
                <a:sym typeface="Bricolage Grotesque"/>
              </a:rPr>
              <a:t>Trading Tutorials</a:t>
            </a:r>
            <a:endParaRPr/>
          </a:p>
        </p:txBody>
      </p:sp>
      <p:sp>
        <p:nvSpPr>
          <p:cNvPr id="270" name="Google Shape;270;p9"/>
          <p:cNvSpPr txBox="1"/>
          <p:nvPr/>
        </p:nvSpPr>
        <p:spPr>
          <a:xfrm>
            <a:off x="5719744" y="3915812"/>
            <a:ext cx="3168585" cy="895731"/>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Script generates real-time market news based linked to the whole stories in TradingView. </a:t>
            </a:r>
            <a:endParaRPr/>
          </a:p>
        </p:txBody>
      </p:sp>
      <p:sp>
        <p:nvSpPr>
          <p:cNvPr id="271" name="Google Shape;271;p9"/>
          <p:cNvSpPr txBox="1"/>
          <p:nvPr/>
        </p:nvSpPr>
        <p:spPr>
          <a:xfrm>
            <a:off x="5652497" y="2866484"/>
            <a:ext cx="3168585" cy="274484"/>
          </a:xfrm>
          <a:prstGeom prst="rect">
            <a:avLst/>
          </a:prstGeom>
          <a:noFill/>
          <a:ln>
            <a:noFill/>
          </a:ln>
        </p:spPr>
        <p:txBody>
          <a:bodyPr anchorCtr="0" anchor="t" bIns="0" lIns="0" spcFirstLastPara="1" rIns="0" wrap="square" tIns="0">
            <a:spAutoFit/>
          </a:bodyPr>
          <a:lstStyle/>
          <a:p>
            <a:pPr indent="0" lvl="0" marL="0" marR="0" rtl="0" algn="ctr">
              <a:lnSpc>
                <a:spcPct val="98988"/>
              </a:lnSpc>
              <a:spcBef>
                <a:spcPts val="0"/>
              </a:spcBef>
              <a:spcAft>
                <a:spcPts val="0"/>
              </a:spcAft>
              <a:buNone/>
            </a:pPr>
            <a:r>
              <a:rPr b="0" i="0" lang="en-US" sz="2077" u="none" cap="none" strike="noStrike">
                <a:solidFill>
                  <a:schemeClr val="lt1"/>
                </a:solidFill>
                <a:latin typeface="Bricolage Grotesque"/>
                <a:ea typeface="Bricolage Grotesque"/>
                <a:cs typeface="Bricolage Grotesque"/>
                <a:sym typeface="Bricolage Grotesque"/>
              </a:rPr>
              <a:t>News Headline</a:t>
            </a:r>
            <a:endParaRPr/>
          </a:p>
        </p:txBody>
      </p:sp>
      <p:sp>
        <p:nvSpPr>
          <p:cNvPr id="272" name="Google Shape;272;p9"/>
          <p:cNvSpPr txBox="1"/>
          <p:nvPr/>
        </p:nvSpPr>
        <p:spPr>
          <a:xfrm>
            <a:off x="9575243" y="3896635"/>
            <a:ext cx="3168585" cy="895731"/>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A script which is powerful tool that filter and identify potential trading opportunities based on specific criteria.</a:t>
            </a:r>
            <a:endParaRPr/>
          </a:p>
        </p:txBody>
      </p:sp>
      <p:sp>
        <p:nvSpPr>
          <p:cNvPr id="273" name="Google Shape;273;p9"/>
          <p:cNvSpPr txBox="1"/>
          <p:nvPr/>
        </p:nvSpPr>
        <p:spPr>
          <a:xfrm>
            <a:off x="9665514" y="2864460"/>
            <a:ext cx="3168585" cy="272915"/>
          </a:xfrm>
          <a:prstGeom prst="rect">
            <a:avLst/>
          </a:prstGeom>
          <a:noFill/>
          <a:ln>
            <a:noFill/>
          </a:ln>
        </p:spPr>
        <p:txBody>
          <a:bodyPr anchorCtr="0" anchor="t" bIns="0" lIns="0" spcFirstLastPara="1" rIns="0" wrap="square" tIns="0">
            <a:spAutoFit/>
          </a:bodyPr>
          <a:lstStyle/>
          <a:p>
            <a:pPr indent="0" lvl="0" marL="0" marR="0" rtl="0" algn="ctr">
              <a:lnSpc>
                <a:spcPct val="98988"/>
              </a:lnSpc>
              <a:spcBef>
                <a:spcPts val="0"/>
              </a:spcBef>
              <a:spcAft>
                <a:spcPts val="0"/>
              </a:spcAft>
              <a:buNone/>
            </a:pPr>
            <a:r>
              <a:rPr b="0" i="0" lang="en-US" sz="2077" u="none" cap="none" strike="noStrike">
                <a:solidFill>
                  <a:srgbClr val="FFFFFF"/>
                </a:solidFill>
                <a:latin typeface="Bricolage Grotesque"/>
                <a:ea typeface="Bricolage Grotesque"/>
                <a:cs typeface="Bricolage Grotesque"/>
                <a:sym typeface="Bricolage Grotesque"/>
              </a:rPr>
              <a:t>Screeners</a:t>
            </a:r>
            <a:endParaRPr/>
          </a:p>
        </p:txBody>
      </p:sp>
      <p:sp>
        <p:nvSpPr>
          <p:cNvPr id="274" name="Google Shape;274;p9"/>
          <p:cNvSpPr txBox="1"/>
          <p:nvPr/>
        </p:nvSpPr>
        <p:spPr>
          <a:xfrm>
            <a:off x="13904095" y="5410237"/>
            <a:ext cx="3168585" cy="1158779"/>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An advanced tool that offers range of powerful tools and features designed to help traders and investors analyze financial markets. </a:t>
            </a:r>
            <a:endParaRPr/>
          </a:p>
        </p:txBody>
      </p:sp>
      <p:sp>
        <p:nvSpPr>
          <p:cNvPr id="275" name="Google Shape;275;p9"/>
          <p:cNvSpPr txBox="1"/>
          <p:nvPr/>
        </p:nvSpPr>
        <p:spPr>
          <a:xfrm>
            <a:off x="13952900" y="4408698"/>
            <a:ext cx="3168585" cy="272915"/>
          </a:xfrm>
          <a:prstGeom prst="rect">
            <a:avLst/>
          </a:prstGeom>
          <a:noFill/>
          <a:ln>
            <a:noFill/>
          </a:ln>
        </p:spPr>
        <p:txBody>
          <a:bodyPr anchorCtr="0" anchor="t" bIns="0" lIns="0" spcFirstLastPara="1" rIns="0" wrap="square" tIns="0">
            <a:spAutoFit/>
          </a:bodyPr>
          <a:lstStyle/>
          <a:p>
            <a:pPr indent="0" lvl="0" marL="0" marR="0" rtl="0" algn="ctr">
              <a:lnSpc>
                <a:spcPct val="98988"/>
              </a:lnSpc>
              <a:spcBef>
                <a:spcPts val="0"/>
              </a:spcBef>
              <a:spcAft>
                <a:spcPts val="0"/>
              </a:spcAft>
              <a:buNone/>
            </a:pPr>
            <a:r>
              <a:rPr b="0" i="0" lang="en-US" sz="2077" u="none" cap="none" strike="noStrike">
                <a:solidFill>
                  <a:srgbClr val="FFFFFF"/>
                </a:solidFill>
                <a:latin typeface="Bricolage Grotesque"/>
                <a:ea typeface="Bricolage Grotesque"/>
                <a:cs typeface="Bricolage Grotesque"/>
                <a:sym typeface="Bricolage Grotesque"/>
              </a:rPr>
              <a:t>Charting</a:t>
            </a:r>
            <a:endParaRPr/>
          </a:p>
        </p:txBody>
      </p:sp>
      <p:sp>
        <p:nvSpPr>
          <p:cNvPr id="276" name="Google Shape;276;p9"/>
          <p:cNvSpPr txBox="1"/>
          <p:nvPr/>
        </p:nvSpPr>
        <p:spPr>
          <a:xfrm>
            <a:off x="1235609" y="1411481"/>
            <a:ext cx="3168585" cy="238506"/>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800" u="none" cap="none" strike="noStrike">
                <a:solidFill>
                  <a:srgbClr val="FFFFFF"/>
                </a:solidFill>
                <a:latin typeface="Bricolage Grotesque"/>
                <a:ea typeface="Bricolage Grotesque"/>
                <a:cs typeface="Bricolage Grotesque"/>
                <a:sym typeface="Bricolage Grotesque"/>
              </a:rPr>
              <a:t>Website Features for Users</a:t>
            </a:r>
            <a:endParaRPr/>
          </a:p>
        </p:txBody>
      </p:sp>
      <p:sp>
        <p:nvSpPr>
          <p:cNvPr id="277" name="Google Shape;277;p9"/>
          <p:cNvSpPr/>
          <p:nvPr/>
        </p:nvSpPr>
        <p:spPr>
          <a:xfrm rot="-4019874">
            <a:off x="14768267" y="-1584265"/>
            <a:ext cx="6373002" cy="5456883"/>
          </a:xfrm>
          <a:custGeom>
            <a:rect b="b" l="l" r="r" t="t"/>
            <a:pathLst>
              <a:path extrusionOk="0" h="5456883" w="6373002">
                <a:moveTo>
                  <a:pt x="0" y="0"/>
                </a:moveTo>
                <a:lnTo>
                  <a:pt x="6373002" y="0"/>
                </a:lnTo>
                <a:lnTo>
                  <a:pt x="6373002" y="5456884"/>
                </a:lnTo>
                <a:lnTo>
                  <a:pt x="0" y="5456884"/>
                </a:lnTo>
                <a:lnTo>
                  <a:pt x="0" y="0"/>
                </a:lnTo>
                <a:close/>
              </a:path>
            </a:pathLst>
          </a:custGeom>
          <a:blipFill rotWithShape="1">
            <a:blip r:embed="rId3">
              <a:alphaModFix amt="26000"/>
            </a:blip>
            <a:stretch>
              <a:fillRect b="0" l="0" r="0" t="0"/>
            </a:stretch>
          </a:blipFill>
          <a:ln>
            <a:noFill/>
          </a:ln>
        </p:spPr>
      </p:sp>
      <p:sp>
        <p:nvSpPr>
          <p:cNvPr id="278" name="Google Shape;278;p9"/>
          <p:cNvSpPr txBox="1"/>
          <p:nvPr/>
        </p:nvSpPr>
        <p:spPr>
          <a:xfrm>
            <a:off x="15688605" y="8910066"/>
            <a:ext cx="2483435" cy="34823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2699" u="none" cap="none" strike="noStrike">
                <a:solidFill>
                  <a:srgbClr val="010101"/>
                </a:solidFill>
                <a:latin typeface="Bricolage Grotesque"/>
                <a:ea typeface="Bricolage Grotesque"/>
                <a:cs typeface="Bricolage Grotesque"/>
                <a:sym typeface="Bricolage Grotesque"/>
              </a:rPr>
              <a:t>Next slide</a:t>
            </a:r>
            <a:endParaRPr/>
          </a:p>
        </p:txBody>
      </p:sp>
      <p:grpSp>
        <p:nvGrpSpPr>
          <p:cNvPr id="279" name="Google Shape;279;p9"/>
          <p:cNvGrpSpPr/>
          <p:nvPr/>
        </p:nvGrpSpPr>
        <p:grpSpPr>
          <a:xfrm>
            <a:off x="7911264" y="6026947"/>
            <a:ext cx="3818337" cy="4127724"/>
            <a:chOff x="0" y="-38100"/>
            <a:chExt cx="1161726" cy="1255856"/>
          </a:xfrm>
        </p:grpSpPr>
        <p:sp>
          <p:nvSpPr>
            <p:cNvPr id="280" name="Google Shape;280;p9"/>
            <p:cNvSpPr/>
            <p:nvPr/>
          </p:nvSpPr>
          <p:spPr>
            <a:xfrm>
              <a:off x="0" y="0"/>
              <a:ext cx="1161726" cy="1217756"/>
            </a:xfrm>
            <a:custGeom>
              <a:rect b="b" l="l" r="r" t="t"/>
              <a:pathLst>
                <a:path extrusionOk="0" h="1217756" w="1161726">
                  <a:moveTo>
                    <a:pt x="58799" y="0"/>
                  </a:moveTo>
                  <a:lnTo>
                    <a:pt x="1102926" y="0"/>
                  </a:lnTo>
                  <a:cubicBezTo>
                    <a:pt x="1135400" y="0"/>
                    <a:pt x="1161726" y="26325"/>
                    <a:pt x="1161726" y="58799"/>
                  </a:cubicBezTo>
                  <a:lnTo>
                    <a:pt x="1161726" y="1158957"/>
                  </a:lnTo>
                  <a:cubicBezTo>
                    <a:pt x="1161726" y="1191431"/>
                    <a:pt x="1135400" y="1217756"/>
                    <a:pt x="1102926" y="1217756"/>
                  </a:cubicBezTo>
                  <a:lnTo>
                    <a:pt x="58799" y="1217756"/>
                  </a:lnTo>
                  <a:cubicBezTo>
                    <a:pt x="26325" y="1217756"/>
                    <a:pt x="0" y="1191431"/>
                    <a:pt x="0" y="1158957"/>
                  </a:cubicBezTo>
                  <a:lnTo>
                    <a:pt x="0" y="58799"/>
                  </a:lnTo>
                  <a:cubicBezTo>
                    <a:pt x="0" y="26325"/>
                    <a:pt x="26325" y="0"/>
                    <a:pt x="58799" y="0"/>
                  </a:cubicBezTo>
                  <a:close/>
                </a:path>
              </a:pathLst>
            </a:custGeom>
            <a:solidFill>
              <a:srgbClr val="FFFFFF">
                <a:alpha val="1333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9"/>
            <p:cNvSpPr txBox="1"/>
            <p:nvPr/>
          </p:nvSpPr>
          <p:spPr>
            <a:xfrm>
              <a:off x="0" y="-38100"/>
              <a:ext cx="1161726" cy="12558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9"/>
          <p:cNvSpPr txBox="1"/>
          <p:nvPr/>
        </p:nvSpPr>
        <p:spPr>
          <a:xfrm>
            <a:off x="8236139" y="6910822"/>
            <a:ext cx="3168585" cy="272915"/>
          </a:xfrm>
          <a:prstGeom prst="rect">
            <a:avLst/>
          </a:prstGeom>
          <a:noFill/>
          <a:ln>
            <a:noFill/>
          </a:ln>
        </p:spPr>
        <p:txBody>
          <a:bodyPr anchorCtr="0" anchor="t" bIns="0" lIns="0" spcFirstLastPara="1" rIns="0" wrap="square" tIns="0">
            <a:spAutoFit/>
          </a:bodyPr>
          <a:lstStyle/>
          <a:p>
            <a:pPr indent="0" lvl="0" marL="0" marR="0" rtl="0" algn="ctr">
              <a:lnSpc>
                <a:spcPct val="98988"/>
              </a:lnSpc>
              <a:spcBef>
                <a:spcPts val="0"/>
              </a:spcBef>
              <a:spcAft>
                <a:spcPts val="0"/>
              </a:spcAft>
              <a:buNone/>
            </a:pPr>
            <a:r>
              <a:rPr lang="en-US" sz="2077">
                <a:solidFill>
                  <a:srgbClr val="FFFFFF"/>
                </a:solidFill>
                <a:latin typeface="Bricolage Grotesque"/>
                <a:ea typeface="Bricolage Grotesque"/>
                <a:cs typeface="Bricolage Grotesque"/>
                <a:sym typeface="Bricolage Grotesque"/>
              </a:rPr>
              <a:t>Heatmaps</a:t>
            </a:r>
            <a:endParaRPr/>
          </a:p>
        </p:txBody>
      </p:sp>
      <p:sp>
        <p:nvSpPr>
          <p:cNvPr id="283" name="Google Shape;283;p9"/>
          <p:cNvSpPr txBox="1"/>
          <p:nvPr/>
        </p:nvSpPr>
        <p:spPr>
          <a:xfrm>
            <a:off x="8236139" y="8090809"/>
            <a:ext cx="3168585" cy="1158779"/>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lang="en-US" sz="1800">
                <a:solidFill>
                  <a:srgbClr val="FFFFFF"/>
                </a:solidFill>
                <a:latin typeface="Bricolage Grotesque"/>
                <a:ea typeface="Bricolage Grotesque"/>
                <a:cs typeface="Bricolage Grotesque"/>
                <a:sym typeface="Bricolage Grotesque"/>
              </a:rPr>
              <a:t>Provides a visual representation of market performance, helping traders and investors quickly identify trends and anomalies.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Yui</dc:creator>
</cp:coreProperties>
</file>